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36"/>
  </p:handoutMasterIdLst>
  <p:sldIdLst>
    <p:sldId id="256" r:id="rId3"/>
    <p:sldId id="257" r:id="rId4"/>
    <p:sldId id="258" r:id="rId5"/>
    <p:sldId id="259" r:id="rId6"/>
    <p:sldId id="261" r:id="rId7"/>
    <p:sldId id="262" r:id="rId8"/>
    <p:sldId id="263" r:id="rId10"/>
    <p:sldId id="264" r:id="rId11"/>
    <p:sldId id="265" r:id="rId12"/>
    <p:sldId id="277" r:id="rId13"/>
    <p:sldId id="266" r:id="rId14"/>
    <p:sldId id="271" r:id="rId15"/>
    <p:sldId id="269" r:id="rId16"/>
    <p:sldId id="274" r:id="rId17"/>
    <p:sldId id="289" r:id="rId18"/>
    <p:sldId id="290" r:id="rId19"/>
    <p:sldId id="275" r:id="rId20"/>
    <p:sldId id="276" r:id="rId21"/>
    <p:sldId id="278" r:id="rId22"/>
    <p:sldId id="279" r:id="rId23"/>
    <p:sldId id="280" r:id="rId24"/>
    <p:sldId id="281" r:id="rId25"/>
    <p:sldId id="282" r:id="rId26"/>
    <p:sldId id="284" r:id="rId27"/>
    <p:sldId id="283" r:id="rId28"/>
    <p:sldId id="286" r:id="rId29"/>
    <p:sldId id="285" r:id="rId30"/>
    <p:sldId id="287" r:id="rId31"/>
    <p:sldId id="288" r:id="rId32"/>
    <p:sldId id="292" r:id="rId33"/>
    <p:sldId id="293" r:id="rId34"/>
    <p:sldId id="291" r:id="rId3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254"/>
        <p:guide pos="376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bleStyles" Target="tableStyles.xml"/><Relationship Id="rId38" Type="http://schemas.openxmlformats.org/officeDocument/2006/relationships/viewProps" Target="viewProps.xml"/><Relationship Id="rId37" Type="http://schemas.openxmlformats.org/officeDocument/2006/relationships/presProps" Target="presProps.xml"/><Relationship Id="rId36" Type="http://schemas.openxmlformats.org/officeDocument/2006/relationships/handoutMaster" Target="handoutMasters/handoutMaster1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0" vertOverflow="ellipsis" vert="horz" wrap="square" anchor="ctr" anchorCtr="1"/>
          <a:lstStyle/>
          <a:p>
            <a:pPr defTabSz="914400">
              <a:defRPr lang="en-US"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/>
              <a:t>耗时（越低越好）</a:t>
            </a:r>
            <a:endParaRPr alt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乱序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分支</c:v>
                </c:pt>
                <c:pt idx="1">
                  <c:v>无分支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0.01987</c:v>
                </c:pt>
                <c:pt idx="1">
                  <c:v>0.005418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有序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Sheet1!$A$2:$A$3</c:f>
              <c:strCache>
                <c:ptCount val="2"/>
                <c:pt idx="0">
                  <c:v>分支</c:v>
                </c:pt>
                <c:pt idx="1">
                  <c:v>无分支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0.008048</c:v>
                </c:pt>
                <c:pt idx="1">
                  <c:v>0.005234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22947282"/>
        <c:axId val="200247600"/>
      </c:barChart>
      <c:catAx>
        <c:axId val="82294728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200247600"/>
        <c:crosses val="autoZero"/>
        <c:auto val="1"/>
        <c:lblAlgn val="ctr"/>
        <c:lblOffset val="100"/>
        <c:noMultiLvlLbl val="0"/>
      </c:catAx>
      <c:valAx>
        <c:axId val="200247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0" vertOverflow="ellipsis" vert="horz" wrap="square" anchor="ctr" anchorCtr="1"/>
          <a:lstStyle/>
          <a:p>
            <a:pPr>
              <a:defRPr lang="en-US"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</a:p>
        </c:txPr>
        <c:crossAx val="82294728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0" vertOverflow="ellipsis" vert="horz" wrap="square" anchor="ctr" anchorCtr="1"/>
        <a:lstStyle/>
        <a:p>
          <a:pPr>
            <a:defRPr lang="en-US"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en-US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Click to edit Master subtitle style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8088" cy="811530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>
                <a:sym typeface="+mn-ea"/>
              </a:rPr>
              <a:t>Click to edit Master title style</a:t>
            </a:r>
            <a:endParaRPr lang="zh-CN" altLang="en-US" dirty="0">
              <a:sym typeface="+mn-ea"/>
            </a:endParaRP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Click to edit Master text styles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cxnSp>
        <p:nvCxnSpPr>
          <p:cNvPr id="8" name="直接连接符 7" hidden="1"/>
          <p:cNvCxnSpPr/>
          <p:nvPr userDrawn="1"/>
        </p:nvCxnSpPr>
        <p:spPr>
          <a:xfrm>
            <a:off x="742950" y="434340"/>
            <a:ext cx="0" cy="1391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>
                <a:sym typeface="+mn-ea"/>
              </a:rPr>
              <a:t>Click to edit Master text styles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Second level</a:t>
            </a:r>
            <a:endParaRPr lang="zh-CN" altLang="en-US" dirty="0"/>
          </a:p>
          <a:p>
            <a:pPr lvl="2"/>
            <a:r>
              <a:rPr lang="zh-CN" altLang="en-US" dirty="0"/>
              <a:t>Third level</a:t>
            </a:r>
            <a:endParaRPr lang="zh-CN" altLang="en-US" dirty="0"/>
          </a:p>
          <a:p>
            <a:pPr lvl="3"/>
            <a:r>
              <a:rPr lang="zh-CN" altLang="en-US" dirty="0"/>
              <a:t>Fourth level</a:t>
            </a:r>
            <a:endParaRPr lang="zh-CN" altLang="en-US" dirty="0"/>
          </a:p>
          <a:p>
            <a:pPr lvl="4"/>
            <a:r>
              <a:rPr lang="zh-CN" altLang="en-US" dirty="0"/>
              <a:t>Fifth level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zh-CN"/>
              <a:t>性能优化</a:t>
            </a:r>
            <a:r>
              <a:rPr lang="en-US" altLang="zh-CN"/>
              <a:t> </a:t>
            </a:r>
            <a:r>
              <a:rPr lang="zh-CN"/>
              <a:t>之</a:t>
            </a:r>
            <a:r>
              <a:rPr lang="en-US" altLang="zh-CN"/>
              <a:t> </a:t>
            </a:r>
            <a:r>
              <a:rPr lang="zh-CN"/>
              <a:t>无分支编程</a:t>
            </a:r>
            <a:endParaRPr lang="zh-C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altLang="zh-CN" sz="2400">
                <a:sym typeface="+mn-ea"/>
              </a:rPr>
              <a:t>Branchless Programming</a:t>
            </a:r>
            <a:endParaRPr lang="en-US"/>
          </a:p>
          <a:p>
            <a:r>
              <a:rPr lang="en-US"/>
              <a:t>by </a:t>
            </a:r>
            <a:r>
              <a:rPr lang="zh-CN" altLang="en-US"/>
              <a:t>彭于斌（</a:t>
            </a:r>
            <a:r>
              <a:rPr lang="en-US" altLang="zh-CN"/>
              <a:t>@archibate</a:t>
            </a:r>
            <a:r>
              <a:rPr lang="zh-CN" altLang="en-US"/>
              <a:t>）</a:t>
            </a:r>
            <a:endParaRPr lang="en-US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跳转指令对流水线效率的影响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从汇编看</a:t>
            </a:r>
            <a:r>
              <a:rPr lang="en-US" altLang="zh-CN"/>
              <a:t> if-else</a:t>
            </a:r>
            <a:endParaRPr lang="en-US" altLang="zh-CN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23390" y="2767330"/>
            <a:ext cx="3028950" cy="246697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15075" y="1825625"/>
            <a:ext cx="4513580" cy="4351655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12" idx="3"/>
          </p:cNvCxnSpPr>
          <p:nvPr/>
        </p:nvCxnSpPr>
        <p:spPr>
          <a:xfrm>
            <a:off x="11400790" y="4610100"/>
            <a:ext cx="0" cy="154559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12" idx="0"/>
          </p:cNvCxnSpPr>
          <p:nvPr/>
        </p:nvCxnSpPr>
        <p:spPr>
          <a:xfrm flipV="1">
            <a:off x="11407775" y="2314575"/>
            <a:ext cx="0" cy="167894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>
            <a:off x="11400790" y="3993515"/>
            <a:ext cx="365125" cy="616585"/>
          </a:xfrm>
          <a:custGeom>
            <a:avLst/>
            <a:gdLst>
              <a:gd name="connisteX0" fmla="*/ 6985 w 365175"/>
              <a:gd name="connsiteY0" fmla="*/ 0 h 1679713"/>
              <a:gd name="connisteX1" fmla="*/ 310515 w 365175"/>
              <a:gd name="connsiteY1" fmla="*/ 296545 h 1679713"/>
              <a:gd name="connisteX2" fmla="*/ 324485 w 365175"/>
              <a:gd name="connsiteY2" fmla="*/ 1474470 h 1679713"/>
              <a:gd name="connisteX3" fmla="*/ 0 w 365175"/>
              <a:gd name="connsiteY3" fmla="*/ 1678940 h 16797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65176" h="1679713">
                <a:moveTo>
                  <a:pt x="6985" y="0"/>
                </a:moveTo>
                <a:cubicBezTo>
                  <a:pt x="67310" y="35560"/>
                  <a:pt x="247015" y="1905"/>
                  <a:pt x="310515" y="296545"/>
                </a:cubicBezTo>
                <a:cubicBezTo>
                  <a:pt x="374015" y="591185"/>
                  <a:pt x="386715" y="1198245"/>
                  <a:pt x="324485" y="1474470"/>
                </a:cubicBezTo>
                <a:cubicBezTo>
                  <a:pt x="262255" y="1750695"/>
                  <a:pt x="65405" y="1661795"/>
                  <a:pt x="0" y="167894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15" idx="3"/>
          </p:cNvCxnSpPr>
          <p:nvPr/>
        </p:nvCxnSpPr>
        <p:spPr>
          <a:xfrm>
            <a:off x="10949305" y="5384165"/>
            <a:ext cx="0" cy="78549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5" idx="0"/>
          </p:cNvCxnSpPr>
          <p:nvPr/>
        </p:nvCxnSpPr>
        <p:spPr>
          <a:xfrm flipV="1">
            <a:off x="10956290" y="2314575"/>
            <a:ext cx="0" cy="248348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5" name="Freeform 14"/>
          <p:cNvSpPr/>
          <p:nvPr/>
        </p:nvSpPr>
        <p:spPr>
          <a:xfrm>
            <a:off x="10949305" y="4798060"/>
            <a:ext cx="365125" cy="586105"/>
          </a:xfrm>
          <a:custGeom>
            <a:avLst/>
            <a:gdLst>
              <a:gd name="connisteX0" fmla="*/ 6985 w 365175"/>
              <a:gd name="connsiteY0" fmla="*/ 0 h 1679713"/>
              <a:gd name="connisteX1" fmla="*/ 310515 w 365175"/>
              <a:gd name="connsiteY1" fmla="*/ 296545 h 1679713"/>
              <a:gd name="connisteX2" fmla="*/ 324485 w 365175"/>
              <a:gd name="connsiteY2" fmla="*/ 1474470 h 1679713"/>
              <a:gd name="connisteX3" fmla="*/ 0 w 365175"/>
              <a:gd name="connsiteY3" fmla="*/ 1678940 h 16797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65176" h="1679713">
                <a:moveTo>
                  <a:pt x="6985" y="0"/>
                </a:moveTo>
                <a:cubicBezTo>
                  <a:pt x="67310" y="35560"/>
                  <a:pt x="247015" y="1905"/>
                  <a:pt x="310515" y="296545"/>
                </a:cubicBezTo>
                <a:cubicBezTo>
                  <a:pt x="374015" y="591185"/>
                  <a:pt x="386715" y="1198245"/>
                  <a:pt x="324485" y="1474470"/>
                </a:cubicBezTo>
                <a:cubicBezTo>
                  <a:pt x="262255" y="1750695"/>
                  <a:pt x="65405" y="1661795"/>
                  <a:pt x="0" y="167894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0"/>
            <a:ext cx="5410200" cy="352425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344805" y="5858510"/>
            <a:ext cx="59486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/>
              <a:t>jle .L2</a:t>
            </a:r>
            <a:r>
              <a:rPr lang="zh-CN" altLang="en-US"/>
              <a:t>：如果上一次</a:t>
            </a:r>
            <a:r>
              <a:rPr lang="en-US" altLang="zh-CN"/>
              <a:t>cmp</a:t>
            </a:r>
            <a:r>
              <a:rPr lang="zh-CN" altLang="en-US"/>
              <a:t>的结果为小于等于，则跳转到</a:t>
            </a:r>
            <a:r>
              <a:rPr lang="en-US" altLang="zh-CN"/>
              <a:t> .L2</a:t>
            </a:r>
            <a:endParaRPr lang="zh-CN" altLang="en-US"/>
          </a:p>
          <a:p>
            <a:r>
              <a:rPr lang="en-US" altLang="zh-CN"/>
              <a:t>jmp .L3</a:t>
            </a:r>
            <a:r>
              <a:rPr lang="zh-CN" altLang="en-US"/>
              <a:t>：无条件跳转到</a:t>
            </a:r>
            <a:r>
              <a:rPr lang="en-US" altLang="zh-CN"/>
              <a:t> .L3</a:t>
            </a:r>
            <a:endParaRPr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归纳得出</a:t>
            </a:r>
            <a:r>
              <a:rPr lang="en-US" altLang="zh-CN"/>
              <a:t> if-else </a:t>
            </a:r>
            <a:r>
              <a:rPr lang="zh-CN" altLang="en-US"/>
              <a:t>转换成汇编后的固定格式</a:t>
            </a:r>
            <a:endParaRPr lang="zh-CN" altLang="en-US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/>
              <a:t>if (</a:t>
            </a:r>
            <a:r>
              <a:rPr lang="zh-CN" altLang="en-US">
                <a:solidFill>
                  <a:srgbClr val="7030A0"/>
                </a:solidFill>
              </a:rPr>
              <a:t>条件</a:t>
            </a:r>
            <a:r>
              <a:rPr lang="en-US" altLang="zh-CN"/>
              <a:t> </a:t>
            </a:r>
            <a:r>
              <a:rPr lang="en-US" altLang="zh-CN">
                <a:solidFill>
                  <a:srgbClr val="C00000"/>
                </a:solidFill>
              </a:rPr>
              <a:t>&gt;</a:t>
            </a:r>
            <a:r>
              <a:rPr lang="en-US" altLang="zh-CN"/>
              <a:t> </a:t>
            </a:r>
            <a:r>
              <a:rPr lang="en-US" altLang="zh-CN">
                <a:solidFill>
                  <a:srgbClr val="7030A0"/>
                </a:solidFill>
              </a:rPr>
              <a:t>0</a:t>
            </a:r>
            <a:r>
              <a:rPr lang="en-US" altLang="zh-CN"/>
              <a:t>) {    // </a:t>
            </a:r>
            <a:r>
              <a:rPr lang="zh-CN" altLang="en-US"/>
              <a:t>大于才执行</a:t>
            </a:r>
            <a:r>
              <a:rPr lang="en-US" altLang="zh-CN"/>
              <a:t>A</a:t>
            </a:r>
            <a:r>
              <a:rPr lang="zh-CN" altLang="en-US"/>
              <a:t>，否则</a:t>
            </a:r>
            <a:r>
              <a:rPr lang="en-US" altLang="zh-CN"/>
              <a:t>B</a:t>
            </a:r>
            <a:endParaRPr lang="en-US" altLang="zh-CN"/>
          </a:p>
          <a:p>
            <a:r>
              <a:rPr lang="en-US" altLang="zh-CN"/>
              <a:t>  </a:t>
            </a:r>
            <a:r>
              <a:rPr lang="zh-CN" altLang="en-US">
                <a:solidFill>
                  <a:srgbClr val="00B050"/>
                </a:solidFill>
              </a:rPr>
              <a:t>分支</a:t>
            </a:r>
            <a:r>
              <a:rPr lang="en-US" altLang="zh-CN">
                <a:solidFill>
                  <a:srgbClr val="00B050"/>
                </a:solidFill>
              </a:rPr>
              <a:t>A;</a:t>
            </a:r>
            <a:endParaRPr lang="zh-CN" altLang="en-US"/>
          </a:p>
          <a:p>
            <a:r>
              <a:rPr lang="en-US" altLang="zh-CN"/>
              <a:t>} </a:t>
            </a:r>
            <a:r>
              <a:rPr lang="en-US" altLang="zh-CN">
                <a:solidFill>
                  <a:srgbClr val="002060"/>
                </a:solidFill>
              </a:rPr>
              <a:t>else </a:t>
            </a:r>
            <a:r>
              <a:rPr lang="en-US" altLang="zh-CN"/>
              <a:t>{</a:t>
            </a:r>
            <a:endParaRPr lang="en-US" altLang="zh-CN"/>
          </a:p>
          <a:p>
            <a:r>
              <a:rPr lang="en-US" altLang="zh-CN"/>
              <a:t>  </a:t>
            </a:r>
            <a:r>
              <a:rPr lang="zh-CN" altLang="en-US">
                <a:solidFill>
                  <a:srgbClr val="0070C0"/>
                </a:solidFill>
              </a:rPr>
              <a:t>分支</a:t>
            </a:r>
            <a:r>
              <a:rPr lang="en-US" altLang="zh-CN">
                <a:solidFill>
                  <a:srgbClr val="0070C0"/>
                </a:solidFill>
              </a:rPr>
              <a:t>B;</a:t>
            </a:r>
            <a:endParaRPr lang="en-US" altLang="zh-CN"/>
          </a:p>
          <a:p>
            <a:r>
              <a:rPr lang="en-US" altLang="zh-CN"/>
              <a:t>}</a:t>
            </a:r>
            <a:endParaRPr lang="en-US" altLang="zh-CN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>
                <a:sym typeface="+mn-ea"/>
              </a:rPr>
              <a:t>cmp </a:t>
            </a:r>
            <a:r>
              <a:rPr lang="zh-CN" altLang="en-US">
                <a:solidFill>
                  <a:srgbClr val="7030A0"/>
                </a:solidFill>
                <a:sym typeface="+mn-ea"/>
              </a:rPr>
              <a:t>条件</a:t>
            </a:r>
            <a:r>
              <a:rPr lang="en-US">
                <a:sym typeface="+mn-ea"/>
              </a:rPr>
              <a:t>, </a:t>
            </a:r>
            <a:r>
              <a:rPr lang="en-US">
                <a:solidFill>
                  <a:srgbClr val="7030A0"/>
                </a:solidFill>
                <a:sym typeface="+mn-ea"/>
              </a:rPr>
              <a:t>0</a:t>
            </a:r>
            <a:endParaRPr lang="en-US">
              <a:sym typeface="+mn-ea"/>
            </a:endParaRPr>
          </a:p>
          <a:p>
            <a:r>
              <a:rPr lang="en-US">
                <a:solidFill>
                  <a:srgbClr val="C00000"/>
                </a:solidFill>
                <a:sym typeface="+mn-ea"/>
              </a:rPr>
              <a:t>jle</a:t>
            </a:r>
            <a:r>
              <a:rPr lang="en-US">
                <a:sym typeface="+mn-ea"/>
              </a:rPr>
              <a:t> .L2   // </a:t>
            </a:r>
            <a:r>
              <a:rPr lang="zh-CN" altLang="en-US">
                <a:sym typeface="+mn-ea"/>
              </a:rPr>
              <a:t>小于等于才跳到</a:t>
            </a:r>
            <a:r>
              <a:rPr lang="en-US" altLang="zh-CN">
                <a:sym typeface="+mn-ea"/>
              </a:rPr>
              <a:t>B</a:t>
            </a:r>
            <a:r>
              <a:rPr lang="zh-CN" altLang="en-US">
                <a:sym typeface="+mn-ea"/>
              </a:rPr>
              <a:t>（反转了逻辑）</a:t>
            </a:r>
            <a:endParaRPr lang="en-US">
              <a:sym typeface="+mn-ea"/>
            </a:endParaRPr>
          </a:p>
          <a:p>
            <a:r>
              <a:rPr lang="zh-CN" altLang="en-US">
                <a:solidFill>
                  <a:srgbClr val="00B050"/>
                </a:solidFill>
                <a:sym typeface="+mn-ea"/>
              </a:rPr>
              <a:t>分支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A</a:t>
            </a:r>
            <a:endParaRPr lang="en-US" altLang="zh-CN">
              <a:solidFill>
                <a:srgbClr val="00B050"/>
              </a:solidFill>
              <a:sym typeface="+mn-ea"/>
            </a:endParaRPr>
          </a:p>
          <a:p>
            <a:r>
              <a:rPr lang="en-US">
                <a:solidFill>
                  <a:srgbClr val="002060"/>
                </a:solidFill>
                <a:sym typeface="+mn-ea"/>
              </a:rPr>
              <a:t>jmp</a:t>
            </a:r>
            <a:r>
              <a:rPr lang="en-US">
                <a:sym typeface="+mn-ea"/>
              </a:rPr>
              <a:t> .L3  // </a:t>
            </a:r>
            <a:r>
              <a:rPr lang="zh-CN" altLang="en-US">
                <a:sym typeface="+mn-ea"/>
              </a:rPr>
              <a:t>执行完</a:t>
            </a:r>
            <a:r>
              <a:rPr lang="en-US" altLang="zh-CN">
                <a:sym typeface="+mn-ea"/>
              </a:rPr>
              <a:t>A</a:t>
            </a:r>
            <a:r>
              <a:rPr lang="zh-CN" altLang="en-US">
                <a:sym typeface="+mn-ea"/>
              </a:rPr>
              <a:t>必不再执行</a:t>
            </a:r>
            <a:r>
              <a:rPr lang="en-US" altLang="zh-CN">
                <a:sym typeface="+mn-ea"/>
              </a:rPr>
              <a:t>B</a:t>
            </a:r>
            <a:endParaRPr lang="en-US">
              <a:sym typeface="+mn-ea"/>
            </a:endParaRPr>
          </a:p>
          <a:p>
            <a:r>
              <a:rPr lang="en-US">
                <a:sym typeface="+mn-ea"/>
              </a:rPr>
              <a:t>.L2:</a:t>
            </a:r>
            <a:endParaRPr lang="en-US">
              <a:sym typeface="+mn-ea"/>
            </a:endParaRPr>
          </a:p>
          <a:p>
            <a:r>
              <a:rPr lang="zh-CN" altLang="en-US">
                <a:solidFill>
                  <a:srgbClr val="0070C0"/>
                </a:solidFill>
                <a:sym typeface="+mn-ea"/>
              </a:rPr>
              <a:t>分支</a:t>
            </a:r>
            <a:r>
              <a:rPr lang="en-US" altLang="zh-CN">
                <a:solidFill>
                  <a:srgbClr val="0070C0"/>
                </a:solidFill>
                <a:sym typeface="+mn-ea"/>
              </a:rPr>
              <a:t>B</a:t>
            </a:r>
            <a:endParaRPr lang="en-US" altLang="zh-CN">
              <a:solidFill>
                <a:srgbClr val="0070C0"/>
              </a:solidFill>
              <a:sym typeface="+mn-ea"/>
            </a:endParaRPr>
          </a:p>
          <a:p>
            <a:r>
              <a:rPr lang="en-US" altLang="zh-CN">
                <a:sym typeface="+mn-ea"/>
              </a:rPr>
              <a:t>.L3: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/>
              <a:t>编译器是如何优化</a:t>
            </a:r>
            <a:r>
              <a:rPr lang="en-US" altLang="zh-CN"/>
              <a:t> if-else </a:t>
            </a:r>
            <a:r>
              <a:rPr lang="zh-CN" altLang="en-US"/>
              <a:t>的</a:t>
            </a:r>
            <a:endParaRPr lang="zh-CN" alt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1723390" y="2767330"/>
            <a:ext cx="3028950" cy="2466975"/>
          </a:xfrm>
          <a:prstGeom prst="rect">
            <a:avLst/>
          </a:prstGeom>
        </p:spPr>
      </p:pic>
      <p:sp>
        <p:nvSpPr>
          <p:cNvPr id="17" name="Text Box 16"/>
          <p:cNvSpPr txBox="1"/>
          <p:nvPr/>
        </p:nvSpPr>
        <p:spPr>
          <a:xfrm>
            <a:off x="873760" y="5639435"/>
            <a:ext cx="72567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>
                <a:sym typeface="+mn-ea"/>
              </a:rPr>
              <a:t>xor eax, eax</a:t>
            </a:r>
            <a:r>
              <a:rPr lang="zh-CN" altLang="en-US">
                <a:sym typeface="+mn-ea"/>
              </a:rPr>
              <a:t>：相当于</a:t>
            </a:r>
            <a:r>
              <a:rPr lang="en-US" altLang="zh-CN">
                <a:sym typeface="+mn-ea"/>
              </a:rPr>
              <a:t> mov eax, 0 </a:t>
            </a:r>
            <a:r>
              <a:rPr lang="zh-CN" altLang="en-US">
                <a:sym typeface="+mn-ea"/>
              </a:rPr>
              <a:t>更高效的写法</a:t>
            </a:r>
            <a:endParaRPr lang="en-US"/>
          </a:p>
          <a:p>
            <a:pPr algn="l"/>
            <a:r>
              <a:rPr lang="en-US"/>
              <a:t>test edi, edi</a:t>
            </a:r>
            <a:r>
              <a:rPr lang="zh-CN" altLang="en-US"/>
              <a:t>：相当于</a:t>
            </a:r>
            <a:r>
              <a:rPr lang="en-US" altLang="zh-CN"/>
              <a:t> cmp edi, 0 </a:t>
            </a:r>
            <a:r>
              <a:rPr lang="zh-CN" altLang="en-US"/>
              <a:t>更高效的写法</a:t>
            </a:r>
            <a:endParaRPr lang="en-US"/>
          </a:p>
          <a:p>
            <a:pPr algn="l"/>
            <a:r>
              <a:rPr lang="en-US"/>
              <a:t>setle al</a:t>
            </a:r>
            <a:r>
              <a:rPr lang="zh-CN" altLang="en-US"/>
              <a:t>：如果上一次</a:t>
            </a:r>
            <a:r>
              <a:rPr lang="en-US" altLang="zh-CN"/>
              <a:t>cmp</a:t>
            </a:r>
            <a:r>
              <a:rPr lang="zh-CN" altLang="en-US"/>
              <a:t>的结果为小于等于，则把</a:t>
            </a:r>
            <a:r>
              <a:rPr lang="en-US" altLang="zh-CN"/>
              <a:t>al</a:t>
            </a:r>
            <a:r>
              <a:rPr lang="zh-CN" altLang="en-US"/>
              <a:t>设为</a:t>
            </a:r>
            <a:r>
              <a:rPr lang="en-US" altLang="zh-CN"/>
              <a:t>1</a:t>
            </a:r>
            <a:r>
              <a:rPr lang="zh-CN" altLang="en-US"/>
              <a:t>，否则设为</a:t>
            </a:r>
            <a:r>
              <a:rPr lang="en-US" altLang="zh-CN"/>
              <a:t>0</a:t>
            </a:r>
            <a:endParaRPr lang="en-US" altLang="zh-CN"/>
          </a:p>
          <a:p>
            <a:pPr algn="l"/>
            <a:r>
              <a:rPr lang="en-US" altLang="zh-CN"/>
              <a:t>add eax, 1</a:t>
            </a:r>
            <a:r>
              <a:rPr lang="zh-CN" altLang="en-US"/>
              <a:t>：给</a:t>
            </a:r>
            <a:r>
              <a:rPr lang="en-US" altLang="zh-CN"/>
              <a:t>eax</a:t>
            </a:r>
            <a:r>
              <a:rPr lang="zh-CN" altLang="en-US"/>
              <a:t>加</a:t>
            </a:r>
            <a:r>
              <a:rPr lang="en-US" altLang="zh-CN"/>
              <a:t>1</a:t>
            </a:r>
            <a:r>
              <a:rPr lang="zh-CN" altLang="en-US"/>
              <a:t>，也就是</a:t>
            </a:r>
            <a:r>
              <a:rPr lang="en-US" altLang="zh-CN"/>
              <a:t> eax=eax+1 </a:t>
            </a:r>
            <a:r>
              <a:rPr lang="zh-CN" altLang="en-US"/>
              <a:t>的意思</a:t>
            </a:r>
            <a:endParaRPr lang="zh-CN" alt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4050" y="0"/>
            <a:ext cx="5803900" cy="31623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919595" y="2791460"/>
            <a:ext cx="3305175" cy="241935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7605395" y="4476115"/>
            <a:ext cx="156591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归纳得出编译器对</a:t>
            </a:r>
            <a:r>
              <a:rPr lang="en-US" altLang="zh-CN">
                <a:sym typeface="+mn-ea"/>
              </a:rPr>
              <a:t> if-else </a:t>
            </a:r>
            <a:r>
              <a:rPr lang="zh-CN" altLang="en-US">
                <a:sym typeface="+mn-ea"/>
              </a:rPr>
              <a:t>的优化策略</a:t>
            </a:r>
            <a:endParaRPr lang="zh-CN" altLang="en-US"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en-US">
                <a:sym typeface="+mn-ea"/>
              </a:rPr>
              <a:t>if (</a:t>
            </a:r>
            <a:r>
              <a:rPr lang="zh-CN" altLang="en-US">
                <a:solidFill>
                  <a:srgbClr val="7030A0"/>
                </a:solidFill>
                <a:sym typeface="+mn-ea"/>
              </a:rPr>
              <a:t>条件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rgbClr val="C00000"/>
                </a:solidFill>
                <a:sym typeface="+mn-ea"/>
              </a:rPr>
              <a:t>&gt;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rgbClr val="7030A0"/>
                </a:solidFill>
                <a:sym typeface="+mn-ea"/>
              </a:rPr>
              <a:t>0</a:t>
            </a:r>
            <a:r>
              <a:rPr lang="en-US" altLang="zh-CN">
                <a:sym typeface="+mn-ea"/>
              </a:rPr>
              <a:t>) {   // </a:t>
            </a:r>
            <a:r>
              <a:rPr lang="en-US" altLang="zh-CN" b="1">
                <a:sym typeface="+mn-ea"/>
              </a:rPr>
              <a:t>jle</a:t>
            </a:r>
            <a:endParaRPr lang="en-US" altLang="zh-CN"/>
          </a:p>
          <a:p>
            <a:r>
              <a:rPr lang="en-US" altLang="zh-CN">
                <a:sym typeface="+mn-ea"/>
              </a:rPr>
              <a:t>  return </a:t>
            </a:r>
            <a:r>
              <a:rPr lang="en-US">
                <a:solidFill>
                  <a:srgbClr val="00B05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00B050"/>
                </a:solidFill>
                <a:sym typeface="+mn-ea"/>
              </a:rPr>
              <a:t>;</a:t>
            </a:r>
            <a:endParaRPr lang="zh-CN" altLang="en-US"/>
          </a:p>
          <a:p>
            <a:r>
              <a:rPr lang="en-US" altLang="zh-CN">
                <a:sym typeface="+mn-ea"/>
              </a:rPr>
              <a:t>} </a:t>
            </a:r>
            <a:r>
              <a:rPr lang="en-US" altLang="zh-CN">
                <a:solidFill>
                  <a:srgbClr val="002060"/>
                </a:solidFill>
                <a:sym typeface="+mn-ea"/>
              </a:rPr>
              <a:t>else </a:t>
            </a:r>
            <a:r>
              <a:rPr lang="en-US" altLang="zh-CN">
                <a:sym typeface="+mn-ea"/>
              </a:rPr>
              <a:t>{            // jmp</a:t>
            </a:r>
            <a:endParaRPr lang="en-US" altLang="zh-CN"/>
          </a:p>
          <a:p>
            <a:r>
              <a:rPr lang="en-US" altLang="zh-CN">
                <a:sym typeface="+mn-ea"/>
              </a:rPr>
              <a:t>  return </a:t>
            </a:r>
            <a:r>
              <a:rPr lang="en-US">
                <a:solidFill>
                  <a:srgbClr val="0070C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0070C0"/>
                </a:solidFill>
                <a:sym typeface="+mn-ea"/>
              </a:rPr>
              <a:t>;</a:t>
            </a:r>
            <a:endParaRPr lang="en-US" altLang="zh-CN"/>
          </a:p>
          <a:p>
            <a:r>
              <a:rPr lang="en-US" altLang="zh-CN">
                <a:sym typeface="+mn-ea"/>
              </a:rPr>
              <a:t>}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en-US" altLang="zh-CN">
                <a:sym typeface="+mn-ea"/>
              </a:rPr>
              <a:t>return </a:t>
            </a:r>
            <a:r>
              <a:rPr lang="en-US" altLang="zh-CN" b="1">
                <a:sym typeface="+mn-ea"/>
              </a:rPr>
              <a:t>!</a:t>
            </a:r>
            <a:r>
              <a:rPr lang="en-US" altLang="zh-CN">
                <a:sym typeface="+mn-ea"/>
              </a:rPr>
              <a:t>(</a:t>
            </a:r>
            <a:r>
              <a:rPr lang="zh-CN" altLang="en-US">
                <a:solidFill>
                  <a:srgbClr val="7030A0"/>
                </a:solidFill>
                <a:sym typeface="+mn-ea"/>
              </a:rPr>
              <a:t>条件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rgbClr val="C00000"/>
                </a:solidFill>
                <a:sym typeface="+mn-ea"/>
              </a:rPr>
              <a:t>&gt;</a:t>
            </a:r>
            <a:r>
              <a:rPr lang="en-US" altLang="zh-CN">
                <a:sym typeface="+mn-ea"/>
              </a:rPr>
              <a:t> </a:t>
            </a:r>
            <a:r>
              <a:rPr lang="en-US" altLang="zh-CN">
                <a:solidFill>
                  <a:srgbClr val="7030A0"/>
                </a:solidFill>
                <a:sym typeface="+mn-ea"/>
              </a:rPr>
              <a:t>0</a:t>
            </a:r>
            <a:r>
              <a:rPr lang="en-US" altLang="zh-CN">
                <a:sym typeface="+mn-ea"/>
              </a:rPr>
              <a:t>) + 1;    // </a:t>
            </a:r>
            <a:r>
              <a:rPr lang="en-US" altLang="zh-CN" b="1">
                <a:sym typeface="+mn-ea"/>
              </a:rPr>
              <a:t>setle</a:t>
            </a:r>
            <a:endParaRPr lang="en-US" altLang="zh-CN">
              <a:sym typeface="+mn-ea"/>
            </a:endParaRPr>
          </a:p>
          <a:p>
            <a:endParaRPr lang="zh-CN" altLang="en-US"/>
          </a:p>
          <a:p>
            <a:r>
              <a:rPr lang="zh-CN" altLang="en-US"/>
              <a:t>这就是，无分支优化。</a:t>
            </a:r>
            <a:endParaRPr lang="zh-CN" altLang="en-US"/>
          </a:p>
          <a:p>
            <a:r>
              <a:rPr lang="en-US" altLang="zh-CN"/>
              <a:t>setle </a:t>
            </a:r>
            <a:r>
              <a:rPr lang="zh-CN" altLang="en-US"/>
              <a:t>指令是单独一条指令，不需要跳转。比起需要跳转的</a:t>
            </a:r>
            <a:r>
              <a:rPr lang="en-US" altLang="zh-CN"/>
              <a:t> jle </a:t>
            </a:r>
            <a:r>
              <a:rPr lang="zh-CN" altLang="en-US"/>
              <a:t>指令，他避免了</a:t>
            </a:r>
            <a:r>
              <a:rPr lang="en-US" altLang="zh-CN"/>
              <a:t> CPU </a:t>
            </a:r>
            <a:r>
              <a:rPr lang="zh-CN" altLang="en-US"/>
              <a:t>预测分支带来的额外开销。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条件跳转指令</a:t>
            </a:r>
            <a:r>
              <a:rPr lang="en-US" altLang="zh-CN"/>
              <a:t> vs </a:t>
            </a:r>
            <a:r>
              <a:rPr lang="zh-CN" altLang="en-US"/>
              <a:t>无分支指令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x86 </a:t>
            </a:r>
            <a:r>
              <a:rPr lang="zh-CN" altLang="en-US">
                <a:sym typeface="+mn-ea"/>
              </a:rPr>
              <a:t>指令集架构中，条件跳转指令有</a:t>
            </a:r>
            <a:r>
              <a:rPr lang="en-US" altLang="zh-CN">
                <a:sym typeface="+mn-ea"/>
              </a:rPr>
              <a:t> j </a:t>
            </a:r>
            <a:r>
              <a:rPr lang="zh-CN" altLang="en-US">
                <a:sym typeface="+mn-ea"/>
              </a:rPr>
              <a:t>开头的一系列，无分支指令有</a:t>
            </a:r>
            <a:r>
              <a:rPr lang="en-US" altLang="zh-CN">
                <a:sym typeface="+mn-ea"/>
              </a:rPr>
              <a:t> set </a:t>
            </a:r>
            <a:r>
              <a:rPr lang="zh-CN" altLang="en-US">
                <a:sym typeface="+mn-ea"/>
              </a:rPr>
              <a:t>系列和</a:t>
            </a:r>
            <a:r>
              <a:rPr lang="en-US" altLang="zh-CN">
                <a:sym typeface="+mn-ea"/>
              </a:rPr>
              <a:t> cmov </a:t>
            </a:r>
            <a:r>
              <a:rPr lang="zh-CN" altLang="en-US">
                <a:sym typeface="+mn-ea"/>
              </a:rPr>
              <a:t>系列。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jle .L1 </a:t>
            </a:r>
            <a:r>
              <a:rPr lang="zh-CN" altLang="en-US">
                <a:sym typeface="+mn-ea"/>
              </a:rPr>
              <a:t>上一次比较结果为小于等于时，程序跳转到</a:t>
            </a:r>
            <a:r>
              <a:rPr lang="en-US" altLang="zh-CN">
                <a:sym typeface="+mn-ea"/>
              </a:rPr>
              <a:t> .L1 </a:t>
            </a:r>
            <a:r>
              <a:rPr lang="zh-CN" altLang="en-US">
                <a:sym typeface="+mn-ea"/>
              </a:rPr>
              <a:t>处，否则不跳转继续往下执行。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setle al </a:t>
            </a:r>
            <a:r>
              <a:rPr lang="zh-CN" altLang="en-US">
                <a:sym typeface="+mn-ea"/>
              </a:rPr>
              <a:t>上一次</a:t>
            </a:r>
            <a:r>
              <a:rPr lang="zh-CN" altLang="en-US">
                <a:sym typeface="+mn-ea"/>
              </a:rPr>
              <a:t>比较</a:t>
            </a:r>
            <a:r>
              <a:rPr lang="zh-CN" altLang="en-US">
                <a:sym typeface="+mn-ea"/>
              </a:rPr>
              <a:t>结果为小于等于时，</a:t>
            </a:r>
            <a:r>
              <a:rPr lang="zh-CN" altLang="en-US" b="1">
                <a:sym typeface="+mn-ea"/>
              </a:rPr>
              <a:t>把</a:t>
            </a:r>
            <a:r>
              <a:rPr lang="en-US" altLang="zh-CN" b="1">
                <a:sym typeface="+mn-ea"/>
              </a:rPr>
              <a:t> al </a:t>
            </a:r>
            <a:r>
              <a:rPr lang="zh-CN" altLang="en-US" b="1">
                <a:sym typeface="+mn-ea"/>
              </a:rPr>
              <a:t>设为</a:t>
            </a:r>
            <a:r>
              <a:rPr lang="en-US" altLang="zh-CN" b="1">
                <a:sym typeface="+mn-ea"/>
              </a:rPr>
              <a:t> 1</a:t>
            </a:r>
            <a:r>
              <a:rPr lang="zh-CN" altLang="en-US" b="1">
                <a:sym typeface="+mn-ea"/>
              </a:rPr>
              <a:t>，否则设为</a:t>
            </a:r>
            <a:r>
              <a:rPr lang="en-US" altLang="zh-CN" b="1">
                <a:sym typeface="+mn-ea"/>
              </a:rPr>
              <a:t> 0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cmovle eax, edi </a:t>
            </a:r>
            <a:r>
              <a:rPr lang="zh-CN" altLang="en-US">
                <a:sym typeface="+mn-ea"/>
              </a:rPr>
              <a:t>上一次比较结果为小于等于时，</a:t>
            </a:r>
            <a:r>
              <a:rPr lang="zh-CN" altLang="en-US" b="1">
                <a:sym typeface="+mn-ea"/>
              </a:rPr>
              <a:t>把</a:t>
            </a:r>
            <a:r>
              <a:rPr lang="en-US" altLang="zh-CN" b="1">
                <a:sym typeface="+mn-ea"/>
              </a:rPr>
              <a:t> eax </a:t>
            </a:r>
            <a:r>
              <a:rPr lang="zh-CN" altLang="en-US" b="1">
                <a:sym typeface="+mn-ea"/>
              </a:rPr>
              <a:t>设为</a:t>
            </a:r>
            <a:r>
              <a:rPr lang="en-US" altLang="zh-CN" b="1">
                <a:sym typeface="+mn-ea"/>
              </a:rPr>
              <a:t> edi </a:t>
            </a:r>
            <a:r>
              <a:rPr lang="zh-CN" altLang="en-US" b="1">
                <a:sym typeface="+mn-ea"/>
              </a:rPr>
              <a:t>的值，否则</a:t>
            </a:r>
            <a:r>
              <a:rPr lang="en-US" altLang="zh-CN" b="1">
                <a:sym typeface="+mn-ea"/>
              </a:rPr>
              <a:t> eax </a:t>
            </a:r>
            <a:r>
              <a:rPr lang="zh-CN" altLang="en-US" b="1">
                <a:sym typeface="+mn-ea"/>
              </a:rPr>
              <a:t>保持不变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/>
              <a:t>因为不用破坏流水线，不需要分支预测，无分支指令往往更加高效，</a:t>
            </a:r>
            <a:r>
              <a:rPr lang="en-US" altLang="zh-CN"/>
              <a:t>CPU </a:t>
            </a:r>
            <a:r>
              <a:rPr lang="zh-CN" altLang="en-US"/>
              <a:t>执行效率更高。</a:t>
            </a:r>
            <a:endParaRPr lang="zh-CN" altLang="en-US"/>
          </a:p>
          <a:p>
            <a:r>
              <a:rPr lang="en-US" altLang="zh-CN">
                <a:sym typeface="+mn-ea"/>
              </a:rPr>
              <a:t>j </a:t>
            </a:r>
            <a:r>
              <a:rPr lang="zh-CN" altLang="en-US">
                <a:sym typeface="+mn-ea"/>
              </a:rPr>
              <a:t>系列指令有</a:t>
            </a:r>
            <a:r>
              <a:rPr lang="en-US" altLang="zh-CN">
                <a:sym typeface="+mn-ea"/>
              </a:rPr>
              <a:t> jle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jge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jl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je </a:t>
            </a:r>
            <a:r>
              <a:rPr lang="zh-CN" altLang="en-US">
                <a:sym typeface="+mn-ea"/>
              </a:rPr>
              <a:t>等等。</a:t>
            </a:r>
            <a:r>
              <a:rPr lang="en-US" altLang="zh-CN">
                <a:sym typeface="+mn-ea"/>
              </a:rPr>
              <a:t>set</a:t>
            </a:r>
            <a:r>
              <a:rPr lang="en-US" altLang="zh-CN">
                <a:sym typeface="+mn-ea"/>
              </a:rPr>
              <a:t> </a:t>
            </a:r>
            <a:r>
              <a:rPr lang="zh-CN" altLang="en-US">
                <a:sym typeface="+mn-ea"/>
              </a:rPr>
              <a:t>系列指令有</a:t>
            </a:r>
            <a:r>
              <a:rPr lang="en-US" altLang="zh-CN">
                <a:sym typeface="+mn-ea"/>
              </a:rPr>
              <a:t> setle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setge</a:t>
            </a:r>
            <a:r>
              <a:rPr lang="zh-CN" altLang="en-US">
                <a:sym typeface="+mn-ea"/>
              </a:rPr>
              <a:t>，</a:t>
            </a:r>
            <a:r>
              <a:rPr lang="en-US" altLang="zh-CN">
                <a:sym typeface="+mn-ea"/>
              </a:rPr>
              <a:t>set</a:t>
            </a:r>
            <a:r>
              <a:rPr lang="en-US" altLang="zh-CN">
                <a:sym typeface="+mn-ea"/>
              </a:rPr>
              <a:t>l </a:t>
            </a:r>
            <a:r>
              <a:rPr lang="zh-CN" altLang="en-US">
                <a:sym typeface="+mn-ea"/>
              </a:rPr>
              <a:t>等等。</a:t>
            </a:r>
            <a:endParaRPr lang="zh-CN" altLang="en-US">
              <a:sym typeface="+mn-ea"/>
            </a:endParaRPr>
          </a:p>
          <a:p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冷知识：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32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位时代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cmov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系列曾经是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x86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的一个拓展特性（像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sse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一样），使用前需要先用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cpuid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指令检测是否支持，如果在不支持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cmov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的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CPU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上使用会产生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SIGILL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错误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。不过现在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64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位的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x86 CPU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都保证自带了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cmov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和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sse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拓展，所以不需要手动开启什么开关编译器就会自动生成利用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cmov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和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sse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指令的高效代码，这也是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  <a:sym typeface="+mn-ea"/>
              </a:rPr>
              <a:t> x86-64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  <a:sym typeface="+mn-ea"/>
              </a:rPr>
              <a:t>的优点之一。</a:t>
            </a:r>
            <a:endParaRPr lang="zh-CN" altLang="en-US">
              <a:solidFill>
                <a:schemeClr val="accent3">
                  <a:lumMod val="75000"/>
                </a:schemeClr>
              </a:solidFill>
              <a:sym typeface="+mn-ea"/>
            </a:endParaRPr>
          </a:p>
        </p:txBody>
      </p:sp>
      <p:sp>
        <p:nvSpPr>
          <p:cNvPr id="11" name="Text Box 10"/>
          <p:cNvSpPr txBox="1"/>
          <p:nvPr/>
        </p:nvSpPr>
        <p:spPr>
          <a:xfrm>
            <a:off x="3905250" y="6489700"/>
            <a:ext cx="43815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https://www.felixcloutier.com/x86/cmovcc</a:t>
            </a:r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3966210" y="6121400"/>
            <a:ext cx="42595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https://www.felixcloutier.com/x86/setcc</a:t>
            </a:r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4114165" y="5753100"/>
            <a:ext cx="396367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https://www.felixcloutier.com/x86/jcc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条件后缀一览表</a:t>
            </a:r>
            <a:endParaRPr lang="zh-CN" altLang="en-US"/>
          </a:p>
        </p:txBody>
      </p:sp>
      <p:graphicFrame>
        <p:nvGraphicFramePr>
          <p:cNvPr id="4" name="Content Placeholder 3"/>
          <p:cNvGraphicFramePr/>
          <p:nvPr>
            <p:ph idx="1"/>
          </p:nvPr>
        </p:nvGraphicFramePr>
        <p:xfrm>
          <a:off x="647700" y="1853565"/>
          <a:ext cx="10514965" cy="41630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0195"/>
                <a:gridCol w="3989070"/>
                <a:gridCol w="3695700"/>
              </a:tblGrid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后缀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含义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英文全称</a:t>
                      </a:r>
                      <a:endParaRPr lang="zh-CN" altLang="en-US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le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小于等于（</a:t>
                      </a:r>
                      <a:r>
                        <a:rPr lang="zh-CN" altLang="en-US" sz="1800">
                          <a:sym typeface="+mn-ea"/>
                        </a:rPr>
                        <a:t>有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less or equal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ge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大</a:t>
                      </a:r>
                      <a:r>
                        <a:rPr lang="zh-CN" altLang="en-US" sz="1800">
                          <a:sym typeface="+mn-ea"/>
                        </a:rPr>
                        <a:t>于</a:t>
                      </a:r>
                      <a:r>
                        <a:rPr lang="zh-CN" altLang="en-US" sz="1800"/>
                        <a:t>等于（</a:t>
                      </a:r>
                      <a:r>
                        <a:rPr lang="zh-CN" altLang="en-US" sz="1800">
                          <a:sym typeface="+mn-ea"/>
                        </a:rPr>
                        <a:t>有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greater or equal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l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小于（</a:t>
                      </a:r>
                      <a:r>
                        <a:rPr lang="zh-CN" altLang="en-US" sz="1800">
                          <a:sym typeface="+mn-ea"/>
                        </a:rPr>
                        <a:t>有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less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g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大</a:t>
                      </a:r>
                      <a:r>
                        <a:rPr lang="zh-CN" altLang="en-US" sz="1800">
                          <a:sym typeface="+mn-ea"/>
                        </a:rPr>
                        <a:t>于</a:t>
                      </a:r>
                      <a:r>
                        <a:rPr lang="zh-CN" altLang="en-US" sz="1800"/>
                        <a:t>（</a:t>
                      </a:r>
                      <a:r>
                        <a:rPr lang="zh-CN" altLang="en-US" sz="1800">
                          <a:sym typeface="+mn-ea"/>
                        </a:rPr>
                        <a:t>有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greater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be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小于等于（无符号）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below or equal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大</a:t>
                      </a:r>
                      <a:r>
                        <a:rPr lang="zh-CN" altLang="en-US" sz="1800">
                          <a:sym typeface="+mn-ea"/>
                        </a:rPr>
                        <a:t>于</a:t>
                      </a:r>
                      <a:r>
                        <a:rPr lang="zh-CN" altLang="en-US" sz="1800"/>
                        <a:t>等于（</a:t>
                      </a:r>
                      <a:r>
                        <a:rPr lang="zh-CN" altLang="en-US" sz="1800">
                          <a:sym typeface="+mn-ea"/>
                        </a:rPr>
                        <a:t>无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above or equal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b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小于（</a:t>
                      </a:r>
                      <a:r>
                        <a:rPr lang="zh-CN" altLang="en-US" sz="1800">
                          <a:sym typeface="+mn-ea"/>
                        </a:rPr>
                        <a:t>无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below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a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大</a:t>
                      </a:r>
                      <a:r>
                        <a:rPr lang="zh-CN" altLang="en-US" sz="1800">
                          <a:sym typeface="+mn-ea"/>
                        </a:rPr>
                        <a:t>于</a:t>
                      </a:r>
                      <a:r>
                        <a:rPr lang="zh-CN" altLang="en-US" sz="1800"/>
                        <a:t>（</a:t>
                      </a:r>
                      <a:r>
                        <a:rPr lang="zh-CN" altLang="en-US" sz="1800">
                          <a:sym typeface="+mn-ea"/>
                        </a:rPr>
                        <a:t>无</a:t>
                      </a:r>
                      <a:r>
                        <a:rPr lang="zh-CN" altLang="en-US" sz="1800"/>
                        <a:t>符号）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above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等于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equal</a:t>
                      </a:r>
                      <a:endParaRPr lang="en-US" altLang="zh-CN" sz="1800"/>
                    </a:p>
                  </a:txBody>
                  <a:tcPr/>
                </a:tc>
              </a:tr>
              <a:tr h="3784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sz="1800"/>
                        <a:t>ne</a:t>
                      </a: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/>
                        <a:t>不等于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/>
                        <a:t>not equal</a:t>
                      </a:r>
                      <a:endParaRPr lang="en-US" altLang="zh-CN" sz="18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0" name="Text Box 9"/>
          <p:cNvSpPr txBox="1"/>
          <p:nvPr/>
        </p:nvSpPr>
        <p:spPr>
          <a:xfrm>
            <a:off x="3900170" y="6489700"/>
            <a:ext cx="439166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/>
              <a:t>http://unixwiz.net/techtips/x86-jumps.html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手动进行无分支优化的方法</a:t>
            </a:r>
            <a:endParaRPr lang="en-US" altLang="zh-CN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964680" y="-1270"/>
            <a:ext cx="4399915" cy="6859270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672590" y="1584325"/>
            <a:ext cx="3870325" cy="461264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936365" y="5720715"/>
            <a:ext cx="125603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612380" y="5939790"/>
            <a:ext cx="142494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634865" y="2813685"/>
            <a:ext cx="254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34865" y="3652520"/>
            <a:ext cx="254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8825865" y="2954655"/>
            <a:ext cx="254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825865" y="2087245"/>
            <a:ext cx="2540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无分支优化：从汇编角度分析</a:t>
            </a:r>
            <a:endParaRPr lang="en-US" altLang="zh-CN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1"/>
          <a:srcRect t="60591"/>
          <a:stretch>
            <a:fillRect/>
          </a:stretch>
        </p:blipFill>
        <p:spPr>
          <a:xfrm>
            <a:off x="7028180" y="3474085"/>
            <a:ext cx="4399915" cy="2703195"/>
          </a:xfrm>
          <a:prstGeom prst="rect">
            <a:avLst/>
          </a:prstGeom>
        </p:spPr>
      </p:pic>
      <p:sp>
        <p:nvSpPr>
          <p:cNvPr id="3" name="Content Placeholder 2"/>
          <p:cNvSpPr/>
          <p:nvPr>
            <p:ph sz="half" idx="1"/>
          </p:nvPr>
        </p:nvSpPr>
        <p:spPr>
          <a:xfrm>
            <a:off x="345440" y="1593215"/>
            <a:ext cx="6329680" cy="4817110"/>
          </a:xfrm>
        </p:spPr>
        <p:txBody>
          <a:bodyPr/>
          <a:p>
            <a:r>
              <a:rPr lang="zh-CN" altLang="en-US" sz="1800"/>
              <a:t>发生了什么？让我们把源码和汇编逐个对应。</a:t>
            </a:r>
            <a:endParaRPr lang="zh-CN" altLang="en-US" sz="1800"/>
          </a:p>
          <a:p>
            <a:r>
              <a:rPr lang="en-US" altLang="zh-CN" sz="1800"/>
              <a:t>x </a:t>
            </a:r>
            <a:r>
              <a:rPr lang="zh-CN" altLang="en-US" sz="1800"/>
              <a:t>是第一个参数（通过</a:t>
            </a:r>
            <a:r>
              <a:rPr lang="en-US" altLang="zh-CN" sz="1800"/>
              <a:t> edi </a:t>
            </a:r>
            <a:r>
              <a:rPr lang="zh-CN" altLang="en-US" sz="1800"/>
              <a:t>传入，被存入</a:t>
            </a:r>
            <a:r>
              <a:rPr lang="en-US" altLang="zh-CN" sz="1800"/>
              <a:t> rbp </a:t>
            </a:r>
            <a:r>
              <a:rPr lang="zh-CN" altLang="en-US" sz="1800"/>
              <a:t>指向的堆栈）</a:t>
            </a:r>
            <a:endParaRPr lang="zh-CN" altLang="en-US" sz="1800"/>
          </a:p>
          <a:p>
            <a:r>
              <a:rPr lang="zh-CN" altLang="en-US" sz="1800"/>
              <a:t>比较</a:t>
            </a:r>
            <a:r>
              <a:rPr lang="en-US" altLang="zh-CN" sz="1800"/>
              <a:t> x </a:t>
            </a:r>
            <a:r>
              <a:rPr lang="zh-CN" altLang="en-US" sz="1800"/>
              <a:t>和</a:t>
            </a:r>
            <a:r>
              <a:rPr lang="en-US" altLang="zh-CN" sz="1800"/>
              <a:t> 0 </a:t>
            </a:r>
            <a:r>
              <a:rPr lang="zh-CN" altLang="en-US" sz="1800"/>
              <a:t>的大小（</a:t>
            </a:r>
            <a:r>
              <a:rPr lang="en-US" altLang="zh-CN" sz="1800"/>
              <a:t>cmp </a:t>
            </a:r>
            <a:r>
              <a:rPr lang="zh-CN" altLang="en-US" sz="1800"/>
              <a:t>命令</a:t>
            </a:r>
            <a:r>
              <a:rPr lang="zh-CN" altLang="en-US" sz="1800"/>
              <a:t>把刚存入堆栈的</a:t>
            </a:r>
            <a:r>
              <a:rPr lang="en-US" altLang="zh-CN" sz="1800"/>
              <a:t> x </a:t>
            </a:r>
            <a:r>
              <a:rPr lang="zh-CN" altLang="en-US" sz="1800"/>
              <a:t>和</a:t>
            </a:r>
            <a:r>
              <a:rPr lang="en-US" altLang="zh-CN" sz="1800"/>
              <a:t> 0 </a:t>
            </a:r>
            <a:r>
              <a:rPr lang="zh-CN" altLang="en-US" sz="1800"/>
              <a:t>比较）</a:t>
            </a:r>
            <a:endParaRPr lang="zh-CN" altLang="en-US" sz="1800"/>
          </a:p>
          <a:p>
            <a:r>
              <a:rPr lang="zh-CN" altLang="en-US" sz="1800"/>
              <a:t>这里</a:t>
            </a:r>
            <a:r>
              <a:rPr lang="en-US" altLang="zh-CN" sz="1800"/>
              <a:t> x &gt; 0 </a:t>
            </a:r>
            <a:r>
              <a:rPr lang="zh-CN" altLang="en-US" sz="1800"/>
              <a:t>返回的是一个</a:t>
            </a:r>
            <a:r>
              <a:rPr lang="en-US" altLang="zh-CN" sz="1800"/>
              <a:t> bool </a:t>
            </a:r>
            <a:r>
              <a:rPr lang="zh-CN" altLang="en-US" sz="1800"/>
              <a:t>类型（通过指令</a:t>
            </a:r>
            <a:r>
              <a:rPr lang="en-US" altLang="zh-CN" sz="1800"/>
              <a:t> setg al </a:t>
            </a:r>
            <a:r>
              <a:rPr lang="zh-CN" altLang="en-US" sz="1800"/>
              <a:t>求出）</a:t>
            </a:r>
            <a:endParaRPr lang="zh-CN" altLang="en-US" sz="1800"/>
          </a:p>
          <a:p>
            <a:r>
              <a:rPr lang="en-US" altLang="zh-CN" sz="1800"/>
              <a:t>bool </a:t>
            </a:r>
            <a:r>
              <a:rPr lang="zh-CN" altLang="en-US" sz="1800"/>
              <a:t>类型和</a:t>
            </a:r>
            <a:r>
              <a:rPr lang="en-US" altLang="zh-CN" sz="1800"/>
              <a:t> char </a:t>
            </a:r>
            <a:r>
              <a:rPr lang="zh-CN" altLang="en-US" sz="1800"/>
              <a:t>一样只占据</a:t>
            </a:r>
            <a:r>
              <a:rPr lang="en-US" altLang="zh-CN" sz="1800"/>
              <a:t> 1 </a:t>
            </a:r>
            <a:r>
              <a:rPr lang="zh-CN" altLang="en-US" sz="1800"/>
              <a:t>字节（</a:t>
            </a:r>
            <a:r>
              <a:rPr lang="en-US" altLang="zh-CN" sz="1800"/>
              <a:t>al </a:t>
            </a:r>
            <a:r>
              <a:rPr lang="zh-CN" altLang="en-US" sz="1800"/>
              <a:t>寄存器就</a:t>
            </a:r>
            <a:r>
              <a:rPr lang="en-US" altLang="zh-CN" sz="1800"/>
              <a:t> 1 </a:t>
            </a:r>
            <a:r>
              <a:rPr lang="zh-CN" altLang="en-US" sz="1800"/>
              <a:t>字节）</a:t>
            </a:r>
            <a:endParaRPr lang="zh-CN" altLang="en-US" sz="1800"/>
          </a:p>
          <a:p>
            <a:r>
              <a:rPr lang="zh-CN" altLang="en-US" sz="1800"/>
              <a:t>而</a:t>
            </a:r>
            <a:r>
              <a:rPr lang="en-US" altLang="zh-CN" sz="1800"/>
              <a:t> C </a:t>
            </a:r>
            <a:r>
              <a:rPr lang="zh-CN" altLang="en-US" sz="1800"/>
              <a:t>语言可以自动把</a:t>
            </a:r>
            <a:r>
              <a:rPr lang="en-US" altLang="zh-CN" sz="1800"/>
              <a:t> bool </a:t>
            </a:r>
            <a:r>
              <a:rPr lang="zh-CN" altLang="en-US" sz="1800"/>
              <a:t>转换成</a:t>
            </a:r>
            <a:r>
              <a:rPr lang="en-US" altLang="zh-CN" sz="1800"/>
              <a:t> int </a:t>
            </a:r>
            <a:r>
              <a:rPr lang="zh-CN" altLang="en-US" sz="1800"/>
              <a:t>类型（</a:t>
            </a:r>
            <a:r>
              <a:rPr lang="en-US" altLang="zh-CN" sz="1800"/>
              <a:t>movzx </a:t>
            </a:r>
            <a:r>
              <a:rPr lang="zh-CN" altLang="en-US" sz="1800"/>
              <a:t>把</a:t>
            </a:r>
            <a:r>
              <a:rPr lang="en-US" altLang="zh-CN" sz="1800"/>
              <a:t> 1 </a:t>
            </a:r>
            <a:r>
              <a:rPr lang="zh-CN" altLang="en-US" sz="1800"/>
              <a:t>字节的</a:t>
            </a:r>
            <a:r>
              <a:rPr lang="en-US" altLang="zh-CN" sz="1800"/>
              <a:t> al </a:t>
            </a:r>
            <a:r>
              <a:rPr lang="zh-CN" altLang="en-US" sz="1800"/>
              <a:t>转换成</a:t>
            </a:r>
            <a:r>
              <a:rPr lang="en-US" altLang="zh-CN" sz="1800"/>
              <a:t> 4 </a:t>
            </a:r>
            <a:r>
              <a:rPr lang="zh-CN" altLang="en-US" sz="1800"/>
              <a:t>字节的</a:t>
            </a:r>
            <a:r>
              <a:rPr lang="en-US" altLang="zh-CN" sz="1800"/>
              <a:t> eax</a:t>
            </a:r>
            <a:r>
              <a:rPr lang="zh-CN" altLang="en-US" sz="1800"/>
              <a:t>，</a:t>
            </a:r>
            <a:r>
              <a:rPr lang="zh-CN" altLang="en-US" sz="1800">
                <a:sym typeface="+mn-ea"/>
              </a:rPr>
              <a:t>零扩展：</a:t>
            </a:r>
            <a:r>
              <a:rPr lang="zh-CN" altLang="en-US" sz="1800"/>
              <a:t>高</a:t>
            </a:r>
            <a:r>
              <a:rPr lang="en-US" altLang="zh-CN" sz="1800"/>
              <a:t> 3 </a:t>
            </a:r>
            <a:r>
              <a:rPr lang="zh-CN" altLang="en-US" sz="1800"/>
              <a:t>字节填充零）</a:t>
            </a:r>
            <a:endParaRPr lang="zh-CN" altLang="en-US" sz="1800"/>
          </a:p>
          <a:p>
            <a:r>
              <a:rPr lang="zh-CN" altLang="en-US" sz="1800"/>
              <a:t>返回类型</a:t>
            </a:r>
            <a:r>
              <a:rPr lang="en-US" altLang="zh-CN" sz="1800"/>
              <a:t> int </a:t>
            </a:r>
            <a:r>
              <a:rPr lang="zh-CN" altLang="en-US" sz="1800"/>
              <a:t>占据</a:t>
            </a:r>
            <a:r>
              <a:rPr lang="en-US" altLang="zh-CN" sz="1800"/>
              <a:t> 4 </a:t>
            </a:r>
            <a:r>
              <a:rPr lang="zh-CN" altLang="en-US" sz="1800"/>
              <a:t>字节（</a:t>
            </a:r>
            <a:r>
              <a:rPr lang="en-US" altLang="zh-CN" sz="1800"/>
              <a:t>eax </a:t>
            </a:r>
            <a:r>
              <a:rPr lang="zh-CN" altLang="en-US" sz="1800"/>
              <a:t>寄存器就是</a:t>
            </a:r>
            <a:r>
              <a:rPr lang="en-US" altLang="zh-CN" sz="1800"/>
              <a:t> 4 </a:t>
            </a:r>
            <a:r>
              <a:rPr lang="zh-CN" altLang="en-US" sz="1800"/>
              <a:t>字节的）</a:t>
            </a:r>
            <a:endParaRPr lang="zh-CN" altLang="en-US" sz="1800"/>
          </a:p>
          <a:p>
            <a:r>
              <a:rPr lang="zh-CN" altLang="en-US" sz="1800"/>
              <a:t>返回值都放</a:t>
            </a:r>
            <a:r>
              <a:rPr lang="en-US" altLang="zh-CN" sz="1800"/>
              <a:t> eax </a:t>
            </a:r>
            <a:r>
              <a:rPr lang="zh-CN" altLang="en-US" sz="1800"/>
              <a:t>寄存器（刚刚算得的就在</a:t>
            </a:r>
            <a:r>
              <a:rPr lang="en-US" altLang="zh-CN" sz="1800"/>
              <a:t> eax</a:t>
            </a:r>
            <a:r>
              <a:rPr lang="zh-CN" altLang="en-US" sz="1800"/>
              <a:t>，直接返回）</a:t>
            </a:r>
            <a:endParaRPr lang="zh-CN" altLang="en-US" sz="180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rcRect t="71132"/>
          <a:stretch>
            <a:fillRect/>
          </a:stretch>
        </p:blipFill>
        <p:spPr>
          <a:xfrm>
            <a:off x="7292975" y="1584325"/>
            <a:ext cx="3870325" cy="13315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无分支优化：从语法角度分析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刚刚其实是利用了</a:t>
            </a:r>
            <a:r>
              <a:rPr lang="en-US" altLang="zh-CN"/>
              <a:t> C </a:t>
            </a:r>
            <a:r>
              <a:rPr lang="zh-CN" altLang="en-US"/>
              <a:t>语言把</a:t>
            </a:r>
            <a:r>
              <a:rPr lang="en-US" altLang="zh-CN"/>
              <a:t> bool </a:t>
            </a:r>
            <a:r>
              <a:rPr lang="zh-CN" altLang="en-US"/>
              <a:t>类型的</a:t>
            </a:r>
            <a:r>
              <a:rPr lang="en-US" altLang="zh-CN"/>
              <a:t> true </a:t>
            </a:r>
            <a:r>
              <a:rPr lang="zh-CN" altLang="en-US"/>
              <a:t>当做</a:t>
            </a:r>
            <a:r>
              <a:rPr lang="en-US" altLang="zh-CN"/>
              <a:t> 1</a:t>
            </a:r>
            <a:r>
              <a:rPr lang="zh-CN" altLang="en-US"/>
              <a:t>，</a:t>
            </a:r>
            <a:r>
              <a:rPr lang="en-US" altLang="zh-CN"/>
              <a:t>false </a:t>
            </a:r>
            <a:r>
              <a:rPr lang="zh-CN" altLang="en-US"/>
              <a:t>当做</a:t>
            </a:r>
            <a:r>
              <a:rPr lang="en-US" altLang="zh-CN"/>
              <a:t> 0 </a:t>
            </a:r>
            <a:r>
              <a:rPr lang="zh-CN" altLang="en-US"/>
              <a:t>的特性。</a:t>
            </a:r>
            <a:endParaRPr lang="zh-CN" altLang="en-US"/>
          </a:p>
          <a:p>
            <a:r>
              <a:rPr lang="en-US" altLang="zh-CN"/>
              <a:t>(int)true == 1		(int)false == 0</a:t>
            </a:r>
            <a:endParaRPr lang="zh-CN" altLang="en-US"/>
          </a:p>
          <a:p>
            <a:r>
              <a:rPr lang="zh-CN" altLang="en-US"/>
              <a:t>例如：</a:t>
            </a:r>
            <a:endParaRPr lang="zh-CN" altLang="en-US"/>
          </a:p>
          <a:p>
            <a:r>
              <a:rPr lang="en-US" altLang="zh-CN"/>
              <a:t>if (x &gt; 0) return 1; else return 0;	</a:t>
            </a:r>
            <a:r>
              <a:rPr lang="zh-CN" altLang="en-US"/>
              <a:t>优化成</a:t>
            </a:r>
            <a:r>
              <a:rPr lang="en-US" altLang="zh-CN"/>
              <a:t>		</a:t>
            </a:r>
            <a:r>
              <a:rPr lang="en-US">
                <a:sym typeface="+mn-ea"/>
              </a:rPr>
              <a:t>return (x &gt; 0);</a:t>
            </a:r>
            <a:endParaRPr lang="en-US">
              <a:sym typeface="+mn-ea"/>
            </a:endParaRPr>
          </a:p>
          <a:p>
            <a:r>
              <a:rPr lang="en-US" altLang="zh-CN">
                <a:sym typeface="+mn-ea"/>
              </a:rPr>
              <a:t>if (x &gt; 0) return 0; else return 1;	</a:t>
            </a:r>
            <a:r>
              <a:rPr lang="zh-CN" altLang="en-US">
                <a:sym typeface="+mn-ea"/>
              </a:rPr>
              <a:t>优化成</a:t>
            </a:r>
            <a:r>
              <a:rPr lang="en-US" altLang="zh-CN">
                <a:sym typeface="+mn-ea"/>
              </a:rPr>
              <a:t>		</a:t>
            </a:r>
            <a:r>
              <a:rPr lang="en-US">
                <a:sym typeface="+mn-ea"/>
              </a:rPr>
              <a:t>return !(x &gt; 0);</a:t>
            </a:r>
            <a:endParaRPr lang="en-US">
              <a:sym typeface="+mn-ea"/>
            </a:endParaRPr>
          </a:p>
          <a:p>
            <a:r>
              <a:rPr lang="zh-CN" altLang="en-US"/>
              <a:t>但是这里因为碰巧分支的两端都是简单的</a:t>
            </a:r>
            <a:r>
              <a:rPr lang="en-US" altLang="zh-CN"/>
              <a:t> 1 </a:t>
            </a:r>
            <a:r>
              <a:rPr lang="zh-CN" altLang="en-US"/>
              <a:t>和</a:t>
            </a:r>
            <a:r>
              <a:rPr lang="en-US" altLang="zh-CN"/>
              <a:t> 0</a:t>
            </a:r>
            <a:r>
              <a:rPr lang="zh-CN" altLang="en-US"/>
              <a:t>，对于其他值应该怎么办？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来看一个经典案例（均采用</a:t>
            </a:r>
            <a:r>
              <a:rPr lang="en-US" altLang="zh-CN"/>
              <a:t> gcc -O3</a:t>
            </a:r>
            <a:r>
              <a:rPr lang="zh-CN" altLang="en-US"/>
              <a:t>）</a:t>
            </a:r>
            <a:endParaRPr lang="zh-CN" altLang="en-US"/>
          </a:p>
        </p:txBody>
      </p:sp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422390" y="1825625"/>
            <a:ext cx="4299585" cy="435165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22350" y="1825625"/>
            <a:ext cx="4431030" cy="435165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5485" y="6264275"/>
            <a:ext cx="2524125" cy="39052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725" y="6264275"/>
            <a:ext cx="2495550" cy="333375"/>
          </a:xfrm>
          <a:prstGeom prst="rect">
            <a:avLst/>
          </a:prstGeom>
        </p:spPr>
      </p:pic>
      <p:sp>
        <p:nvSpPr>
          <p:cNvPr id="12" name="Text Box 11"/>
          <p:cNvSpPr txBox="1"/>
          <p:nvPr/>
        </p:nvSpPr>
        <p:spPr>
          <a:xfrm>
            <a:off x="2558415" y="1457325"/>
            <a:ext cx="13576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分支</a:t>
            </a:r>
            <a:r>
              <a:rPr lang="en-US" altLang="zh-CN"/>
              <a:t> + </a:t>
            </a:r>
            <a:r>
              <a:rPr lang="zh-CN" altLang="en-US"/>
              <a:t>乱序</a:t>
            </a:r>
            <a:endParaRPr lang="zh-CN" altLang="en-US"/>
          </a:p>
        </p:txBody>
      </p:sp>
      <p:sp>
        <p:nvSpPr>
          <p:cNvPr id="13" name="Text Box 12"/>
          <p:cNvSpPr txBox="1"/>
          <p:nvPr/>
        </p:nvSpPr>
        <p:spPr>
          <a:xfrm>
            <a:off x="7893685" y="1457325"/>
            <a:ext cx="13576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分支</a:t>
            </a:r>
            <a:r>
              <a:rPr lang="en-US" altLang="zh-CN"/>
              <a:t> + </a:t>
            </a:r>
            <a:r>
              <a:rPr lang="zh-CN" altLang="en-US"/>
              <a:t>有</a:t>
            </a:r>
            <a:r>
              <a:rPr lang="zh-CN" altLang="en-US"/>
              <a:t>序</a:t>
            </a:r>
            <a:endParaRPr lang="zh-CN" altLang="en-US"/>
          </a:p>
        </p:txBody>
      </p:sp>
      <p:cxnSp>
        <p:nvCxnSpPr>
          <p:cNvPr id="2" name="Straight Connector 1"/>
          <p:cNvCxnSpPr/>
          <p:nvPr/>
        </p:nvCxnSpPr>
        <p:spPr>
          <a:xfrm>
            <a:off x="6779895" y="5090160"/>
            <a:ext cx="210947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无分支优化套路：妙用加减乘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>
                <a:sym typeface="+mn-ea"/>
              </a:rPr>
              <a:t>if (x &gt; 0)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return 42;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else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  return 32;</a:t>
            </a:r>
            <a:endParaRPr lang="en-US" altLang="zh-CN">
              <a:sym typeface="+mn-ea"/>
            </a:endParaRPr>
          </a:p>
          <a:p>
            <a:r>
              <a:rPr lang="zh-CN" altLang="en-US"/>
              <a:t>两边不是简单的</a:t>
            </a:r>
            <a:r>
              <a:rPr lang="en-US" altLang="zh-CN"/>
              <a:t> 0 </a:t>
            </a:r>
            <a:r>
              <a:rPr lang="zh-CN" altLang="en-US"/>
              <a:t>和</a:t>
            </a:r>
            <a:r>
              <a:rPr lang="en-US" altLang="zh-CN"/>
              <a:t> 1 </a:t>
            </a:r>
            <a:r>
              <a:rPr lang="zh-CN" altLang="en-US"/>
              <a:t>了，怎么办？其实可以利用加法和乘法：</a:t>
            </a:r>
            <a:endParaRPr lang="zh-CN" altLang="en-US"/>
          </a:p>
          <a:p>
            <a:r>
              <a:rPr lang="en-US" altLang="zh-CN"/>
              <a:t>return </a:t>
            </a:r>
            <a:r>
              <a:rPr lang="en-US" altLang="zh-CN" b="1"/>
              <a:t>32 + (x &gt; 0) * 10</a:t>
            </a:r>
            <a:r>
              <a:rPr lang="en-US" altLang="zh-CN"/>
              <a:t>;</a:t>
            </a:r>
            <a:endParaRPr lang="en-US" altLang="zh-CN"/>
          </a:p>
          <a:p>
            <a:r>
              <a:rPr lang="zh-CN" altLang="en-US"/>
              <a:t>对于</a:t>
            </a:r>
            <a:r>
              <a:rPr lang="en-US" altLang="zh-CN"/>
              <a:t> x </a:t>
            </a:r>
            <a:r>
              <a:rPr lang="zh-CN" altLang="en-US"/>
              <a:t>大于</a:t>
            </a:r>
            <a:r>
              <a:rPr lang="en-US" altLang="zh-CN"/>
              <a:t> 0 </a:t>
            </a:r>
            <a:r>
              <a:rPr lang="zh-CN" altLang="en-US"/>
              <a:t>的情况，</a:t>
            </a:r>
            <a:r>
              <a:rPr lang="en-US" altLang="zh-CN"/>
              <a:t>(x &gt; 0) </a:t>
            </a:r>
            <a:r>
              <a:rPr lang="zh-CN" altLang="en-US"/>
              <a:t>变成</a:t>
            </a:r>
            <a:r>
              <a:rPr lang="en-US" altLang="zh-CN"/>
              <a:t> 1</a:t>
            </a:r>
            <a:r>
              <a:rPr lang="zh-CN" altLang="en-US"/>
              <a:t>，相当于</a:t>
            </a:r>
            <a:r>
              <a:rPr lang="en-US" altLang="zh-CN"/>
              <a:t> 32 + 1 * 10 = 32 + 10 = 42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>
                <a:sym typeface="+mn-ea"/>
              </a:rPr>
              <a:t>对于</a:t>
            </a:r>
            <a:r>
              <a:rPr lang="en-US" altLang="zh-CN">
                <a:sym typeface="+mn-ea"/>
              </a:rPr>
              <a:t> x </a:t>
            </a:r>
            <a:r>
              <a:rPr lang="zh-CN" altLang="en-US">
                <a:sym typeface="+mn-ea"/>
              </a:rPr>
              <a:t>小于等于</a:t>
            </a:r>
            <a:r>
              <a:rPr lang="en-US" altLang="zh-CN">
                <a:sym typeface="+mn-ea"/>
              </a:rPr>
              <a:t> 0 </a:t>
            </a:r>
            <a:r>
              <a:rPr lang="zh-CN" altLang="en-US">
                <a:sym typeface="+mn-ea"/>
              </a:rPr>
              <a:t>的情况，</a:t>
            </a:r>
            <a:r>
              <a:rPr lang="en-US" altLang="zh-CN">
                <a:sym typeface="+mn-ea"/>
              </a:rPr>
              <a:t>(x &gt; 0) </a:t>
            </a:r>
            <a:r>
              <a:rPr lang="zh-CN" altLang="en-US">
                <a:sym typeface="+mn-ea"/>
              </a:rPr>
              <a:t>变成</a:t>
            </a:r>
            <a:r>
              <a:rPr lang="en-US" altLang="zh-CN">
                <a:sym typeface="+mn-ea"/>
              </a:rPr>
              <a:t> 0</a:t>
            </a:r>
            <a:r>
              <a:rPr lang="zh-CN" altLang="en-US">
                <a:sym typeface="+mn-ea"/>
              </a:rPr>
              <a:t>，相当于</a:t>
            </a:r>
            <a:r>
              <a:rPr lang="en-US" altLang="zh-CN">
                <a:sym typeface="+mn-ea"/>
              </a:rPr>
              <a:t> 32 + 0 * 10 = 32 + 10 = 32</a:t>
            </a:r>
            <a:r>
              <a:rPr lang="zh-CN" altLang="en-US">
                <a:sym typeface="+mn-ea"/>
              </a:rPr>
              <a:t>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这样一来就和原来带</a:t>
            </a:r>
            <a:r>
              <a:rPr lang="en-US" altLang="zh-CN">
                <a:sym typeface="+mn-ea"/>
              </a:rPr>
              <a:t> if-else </a:t>
            </a:r>
            <a:r>
              <a:rPr lang="zh-CN" altLang="en-US">
                <a:sym typeface="+mn-ea"/>
              </a:rPr>
              <a:t>的版本的效果完全一样，但是取缔了分支，更高效。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我称之为</a:t>
            </a:r>
            <a:r>
              <a:rPr lang="zh-CN" altLang="en-US">
                <a:sym typeface="+mn-ea"/>
              </a:rPr>
              <a:t>“</a:t>
            </a:r>
            <a:r>
              <a:rPr lang="zh-CN" altLang="en-US">
                <a:sym typeface="+mn-ea"/>
              </a:rPr>
              <a:t>妙用加减乘”优化法。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“</a:t>
            </a:r>
            <a:r>
              <a:rPr lang="zh-CN" altLang="en-US">
                <a:sym typeface="+mn-ea"/>
              </a:rPr>
              <a:t>妙用加减乘”进行无分支优化的</a:t>
            </a:r>
            <a:r>
              <a:rPr lang="zh-CN" altLang="en-US"/>
              <a:t>通用公式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20000"/>
          </a:bodyPr>
          <a:p>
            <a:r>
              <a:rPr lang="zh-CN" altLang="en-US">
                <a:sym typeface="+mn-ea"/>
              </a:rPr>
              <a:t>因此我们总结规律得出：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if (cond) return a;</a:t>
            </a:r>
            <a:endParaRPr lang="en-US" altLang="zh-CN">
              <a:sym typeface="+mn-ea"/>
            </a:endParaRPr>
          </a:p>
          <a:p>
            <a:r>
              <a:rPr lang="en-US" altLang="zh-CN">
                <a:sym typeface="+mn-ea"/>
              </a:rPr>
              <a:t>else return b;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可以被优化成：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a + (cond) * (b - a)     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//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方法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或者更满足“对称强迫症”的：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(cond) * a +</a:t>
            </a:r>
            <a:r>
              <a:rPr lang="en-US" altLang="zh-CN">
                <a:sym typeface="+mn-ea"/>
              </a:rPr>
              <a:t> </a:t>
            </a:r>
            <a:r>
              <a:rPr lang="en-US" altLang="zh-CN" b="1">
                <a:sym typeface="+mn-ea"/>
              </a:rPr>
              <a:t>!</a:t>
            </a:r>
            <a:r>
              <a:rPr lang="en-US" altLang="zh-CN">
                <a:sym typeface="+mn-ea"/>
              </a:rPr>
              <a:t>(cond) * </a:t>
            </a:r>
            <a:r>
              <a:rPr lang="en-US" altLang="zh-CN">
                <a:sym typeface="+mn-ea"/>
              </a:rPr>
              <a:t>b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//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方法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>
                <a:sym typeface="+mn-ea"/>
              </a:rPr>
              <a:t>还有一种“摆烂”的做法：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(cond ? a : b)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//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方法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  <a:p>
            <a:r>
              <a:rPr lang="zh-CN" altLang="en-US">
                <a:sym typeface="+mn-ea"/>
              </a:rPr>
              <a:t>三目运算符通常会变成和</a:t>
            </a:r>
            <a:r>
              <a:rPr lang="en-US" altLang="zh-CN">
                <a:sym typeface="+mn-ea"/>
              </a:rPr>
              <a:t> if-else </a:t>
            </a:r>
            <a:r>
              <a:rPr lang="zh-CN" altLang="en-US">
                <a:sym typeface="+mn-ea"/>
              </a:rPr>
              <a:t>一样的分支，同样会生成条件跳转指令，理应一样低效。但是有时候编译器会检测到，可以帮你自动优化成无分支版本的。</a:t>
            </a:r>
            <a:endParaRPr lang="zh-CN" altLang="en-US">
              <a:solidFill>
                <a:schemeClr val="accent3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“</a:t>
            </a:r>
            <a:r>
              <a:rPr lang="zh-CN" altLang="en-US">
                <a:sym typeface="+mn-ea"/>
              </a:rPr>
              <a:t>妙用加减乘”进行无分支优化的</a:t>
            </a:r>
            <a:r>
              <a:rPr lang="zh-CN" altLang="en-US"/>
              <a:t>通用公式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我比较喜欢方法</a:t>
            </a:r>
            <a:r>
              <a:rPr lang="en-US" altLang="zh-CN">
                <a:sym typeface="+mn-ea"/>
              </a:rPr>
              <a:t>2</a:t>
            </a:r>
            <a:r>
              <a:rPr lang="zh-CN" altLang="en-US">
                <a:sym typeface="+mn-ea"/>
              </a:rPr>
              <a:t>，因为他可以很直观地同样适用于</a:t>
            </a:r>
            <a:r>
              <a:rPr lang="zh-CN" altLang="en-US" b="1">
                <a:sym typeface="+mn-ea"/>
              </a:rPr>
              <a:t>多个分支</a:t>
            </a:r>
            <a:r>
              <a:rPr lang="zh-CN" altLang="en-US">
                <a:sym typeface="+mn-ea"/>
              </a:rPr>
              <a:t>的情况，例如：</a:t>
            </a:r>
            <a:endParaRPr lang="zh-CN" altLang="en-US"/>
          </a:p>
          <a:p>
            <a:r>
              <a:rPr lang="en-US" altLang="zh-CN">
                <a:sym typeface="+mn-ea"/>
              </a:rPr>
              <a:t>if (</a:t>
            </a:r>
            <a:r>
              <a:rPr lang="en-US" altLang="zh-CN" b="1">
                <a:solidFill>
                  <a:srgbClr val="C00000"/>
                </a:solidFill>
                <a:sym typeface="+mn-ea"/>
              </a:rPr>
              <a:t>x &lt; 0</a:t>
            </a:r>
            <a:r>
              <a:rPr lang="en-US" altLang="zh-CN">
                <a:sym typeface="+mn-ea"/>
              </a:rPr>
              <a:t>) return </a:t>
            </a:r>
            <a:r>
              <a:rPr lang="en-US" altLang="zh-CN" b="1">
                <a:solidFill>
                  <a:srgbClr val="C00000"/>
                </a:solidFill>
                <a:sym typeface="+mn-ea"/>
              </a:rPr>
              <a:t>0</a:t>
            </a:r>
            <a:r>
              <a:rPr lang="en-US" altLang="zh-CN">
                <a:sym typeface="+mn-ea"/>
              </a:rPr>
              <a:t>;</a:t>
            </a:r>
            <a:endParaRPr lang="en-US" altLang="zh-CN"/>
          </a:p>
          <a:p>
            <a:r>
              <a:rPr lang="en-US" altLang="zh-CN">
                <a:sym typeface="+mn-ea"/>
              </a:rPr>
              <a:t>else if (</a:t>
            </a:r>
            <a:r>
              <a:rPr lang="en-US" altLang="zh-CN" b="1">
                <a:solidFill>
                  <a:srgbClr val="00B050"/>
                </a:solidFill>
                <a:sym typeface="+mn-ea"/>
              </a:rPr>
              <a:t>x &gt; 255</a:t>
            </a:r>
            <a:r>
              <a:rPr lang="en-US" altLang="zh-CN">
                <a:sym typeface="+mn-ea"/>
              </a:rPr>
              <a:t>) return </a:t>
            </a:r>
            <a:r>
              <a:rPr lang="en-US" altLang="zh-CN" b="1">
                <a:solidFill>
                  <a:srgbClr val="00B050"/>
                </a:solidFill>
                <a:sym typeface="+mn-ea"/>
              </a:rPr>
              <a:t>255</a:t>
            </a:r>
            <a:r>
              <a:rPr lang="en-US" altLang="zh-CN">
                <a:sym typeface="+mn-ea"/>
              </a:rPr>
              <a:t>;</a:t>
            </a:r>
            <a:endParaRPr lang="en-US" altLang="zh-CN"/>
          </a:p>
          <a:p>
            <a:r>
              <a:rPr lang="en-US" altLang="zh-CN" b="1">
                <a:solidFill>
                  <a:srgbClr val="002060"/>
                </a:solidFill>
                <a:sym typeface="+mn-ea"/>
              </a:rPr>
              <a:t>else </a:t>
            </a:r>
            <a:r>
              <a:rPr lang="en-US" altLang="zh-CN">
                <a:sym typeface="+mn-ea"/>
              </a:rPr>
              <a:t>return </a:t>
            </a:r>
            <a:r>
              <a:rPr lang="en-US" altLang="zh-CN" b="1">
                <a:solidFill>
                  <a:srgbClr val="002060"/>
                </a:solidFill>
                <a:sym typeface="+mn-ea"/>
              </a:rPr>
              <a:t>x</a:t>
            </a:r>
            <a:r>
              <a:rPr lang="en-US" altLang="zh-CN">
                <a:sym typeface="+mn-ea"/>
              </a:rPr>
              <a:t>;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可以优化成：</a:t>
            </a:r>
            <a:endParaRPr lang="en-US" altLang="zh-CN"/>
          </a:p>
          <a:p>
            <a:r>
              <a:rPr lang="en-US" altLang="zh-CN">
                <a:sym typeface="+mn-ea"/>
              </a:rPr>
              <a:t>(</a:t>
            </a:r>
            <a:r>
              <a:rPr lang="en-US" altLang="zh-CN" b="1">
                <a:solidFill>
                  <a:srgbClr val="C00000"/>
                </a:solidFill>
                <a:sym typeface="+mn-ea"/>
              </a:rPr>
              <a:t>x &lt; 0</a:t>
            </a:r>
            <a:r>
              <a:rPr lang="en-US" altLang="zh-CN">
                <a:sym typeface="+mn-ea"/>
              </a:rPr>
              <a:t>) * </a:t>
            </a:r>
            <a:r>
              <a:rPr lang="en-US" altLang="zh-CN" b="1">
                <a:solidFill>
                  <a:srgbClr val="C00000"/>
                </a:solidFill>
                <a:sym typeface="+mn-ea"/>
              </a:rPr>
              <a:t>0</a:t>
            </a:r>
            <a:r>
              <a:rPr lang="en-US" altLang="zh-CN" b="1">
                <a:sym typeface="+mn-ea"/>
              </a:rPr>
              <a:t> </a:t>
            </a:r>
            <a:r>
              <a:rPr lang="en-US" altLang="zh-CN">
                <a:sym typeface="+mn-ea"/>
              </a:rPr>
              <a:t>+ (</a:t>
            </a:r>
            <a:r>
              <a:rPr lang="en-US" altLang="zh-CN" b="1">
                <a:solidFill>
                  <a:srgbClr val="00B050"/>
                </a:solidFill>
                <a:sym typeface="+mn-ea"/>
              </a:rPr>
              <a:t>x &gt; 1</a:t>
            </a:r>
            <a:r>
              <a:rPr lang="en-US" altLang="zh-CN">
                <a:sym typeface="+mn-ea"/>
              </a:rPr>
              <a:t>) * </a:t>
            </a:r>
            <a:r>
              <a:rPr lang="en-US" altLang="zh-CN" b="1">
                <a:solidFill>
                  <a:srgbClr val="00B050"/>
                </a:solidFill>
                <a:sym typeface="+mn-ea"/>
              </a:rPr>
              <a:t>255</a:t>
            </a:r>
            <a:r>
              <a:rPr lang="en-US" altLang="zh-CN" b="1">
                <a:sym typeface="+mn-ea"/>
              </a:rPr>
              <a:t> </a:t>
            </a:r>
            <a:r>
              <a:rPr lang="en-US" altLang="zh-CN">
                <a:sym typeface="+mn-ea"/>
              </a:rPr>
              <a:t>+ (</a:t>
            </a:r>
            <a:r>
              <a:rPr lang="en-US" altLang="zh-CN" b="1">
                <a:solidFill>
                  <a:srgbClr val="002060"/>
                </a:solidFill>
                <a:sym typeface="+mn-ea"/>
              </a:rPr>
              <a:t>x &gt;= 0 </a:t>
            </a:r>
            <a:r>
              <a:rPr lang="en-US" altLang="zh-CN">
                <a:solidFill>
                  <a:schemeClr val="tx1"/>
                </a:solidFill>
                <a:sym typeface="+mn-ea"/>
              </a:rPr>
              <a:t>&amp;&amp;</a:t>
            </a:r>
            <a:r>
              <a:rPr lang="en-US" altLang="zh-CN" b="1">
                <a:solidFill>
                  <a:srgbClr val="002060"/>
                </a:solidFill>
                <a:sym typeface="+mn-ea"/>
              </a:rPr>
              <a:t> x &lt;= 255</a:t>
            </a:r>
            <a:r>
              <a:rPr lang="en-US" altLang="zh-CN">
                <a:sym typeface="+mn-ea"/>
              </a:rPr>
              <a:t>) * </a:t>
            </a:r>
            <a:r>
              <a:rPr lang="en-US" altLang="zh-CN" b="1">
                <a:solidFill>
                  <a:srgbClr val="002060"/>
                </a:solidFill>
                <a:sym typeface="+mn-ea"/>
              </a:rPr>
              <a:t>x</a:t>
            </a:r>
            <a:endParaRPr lang="en-US" altLang="zh-CN"/>
          </a:p>
          <a:p>
            <a:r>
              <a:rPr lang="zh-CN" altLang="en-US">
                <a:sym typeface="+mn-ea"/>
              </a:rPr>
              <a:t>化简可得：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(x &gt;= 0 &amp;&amp; x &lt;= 255) * x + (x &gt; 255)</a:t>
            </a:r>
            <a:endParaRPr lang="en-US" altLang="zh-CN"/>
          </a:p>
          <a:p>
            <a:r>
              <a:rPr lang="zh-CN" altLang="en-US">
                <a:sym typeface="+mn-ea"/>
              </a:rPr>
              <a:t>顺便一提，</a:t>
            </a:r>
            <a:r>
              <a:rPr lang="en-US" altLang="zh-CN">
                <a:sym typeface="+mn-ea"/>
              </a:rPr>
              <a:t>&amp;&amp; </a:t>
            </a:r>
            <a:r>
              <a:rPr lang="zh-CN" altLang="en-US">
                <a:sym typeface="+mn-ea"/>
              </a:rPr>
              <a:t>也可以进一步优化成乘法：</a:t>
            </a:r>
            <a:endParaRPr lang="zh-CN" altLang="en-US">
              <a:sym typeface="+mn-ea"/>
            </a:endParaRPr>
          </a:p>
          <a:p>
            <a:r>
              <a:rPr lang="en-US" altLang="zh-CN">
                <a:sym typeface="+mn-ea"/>
              </a:rPr>
              <a:t>(x &gt;= 0) * (x &lt;= 255) * x + (x &gt; 255)</a:t>
            </a:r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不同写法的</a:t>
            </a:r>
            <a:r>
              <a:rPr lang="en-US" altLang="zh-CN">
                <a:sym typeface="+mn-ea"/>
              </a:rPr>
              <a:t> clamp </a:t>
            </a:r>
            <a:r>
              <a:rPr lang="zh-CN" altLang="en-US">
                <a:sym typeface="+mn-ea"/>
              </a:rPr>
              <a:t>性能测试</a:t>
            </a:r>
            <a:endParaRPr lang="zh-CN" alt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0" y="1546860"/>
            <a:ext cx="6004560" cy="4958080"/>
          </a:xfrm>
        </p:spPr>
        <p:txBody>
          <a:bodyPr/>
          <a:p>
            <a:r>
              <a:rPr lang="en-US" altLang="zh-CN"/>
              <a:t>ifelse_clamp </a:t>
            </a:r>
            <a:r>
              <a:rPr lang="zh-CN" altLang="en-US"/>
              <a:t>带</a:t>
            </a:r>
            <a:r>
              <a:rPr lang="en-US" altLang="zh-CN"/>
              <a:t> if-else </a:t>
            </a:r>
            <a:r>
              <a:rPr lang="zh-CN" altLang="en-US"/>
              <a:t>分支的原始版本。</a:t>
            </a:r>
            <a:endParaRPr lang="zh-CN" altLang="en-US"/>
          </a:p>
          <a:p>
            <a:r>
              <a:rPr lang="en-US" altLang="zh-CN">
                <a:sym typeface="+mn-ea"/>
              </a:rPr>
              <a:t>bailan_clamp </a:t>
            </a:r>
            <a:r>
              <a:rPr lang="zh-CN" altLang="en-US">
                <a:sym typeface="+mn-ea"/>
              </a:rPr>
              <a:t>用</a:t>
            </a:r>
            <a:r>
              <a:rPr lang="zh-CN" altLang="en-US">
                <a:sym typeface="+mn-ea"/>
              </a:rPr>
              <a:t>摆烂的态度坐等编译器优化。</a:t>
            </a:r>
            <a:endParaRPr lang="zh-CN" altLang="en-US"/>
          </a:p>
          <a:p>
            <a:r>
              <a:rPr lang="en-US" altLang="zh-CN"/>
              <a:t>addmul_clamp </a:t>
            </a:r>
            <a:r>
              <a:rPr lang="zh-CN" altLang="en-US"/>
              <a:t>用</a:t>
            </a:r>
            <a:r>
              <a:rPr lang="zh-CN" altLang="en-US">
                <a:sym typeface="+mn-ea"/>
              </a:rPr>
              <a:t>“妙用加减乘”的方法优化。</a:t>
            </a:r>
            <a:endParaRPr lang="en-US" altLang="zh-CN"/>
          </a:p>
          <a:p>
            <a:r>
              <a:rPr lang="zh-CN" altLang="en-US"/>
              <a:t>我们照常编写了测试用例，禁止内联优化，同样生成</a:t>
            </a:r>
            <a:r>
              <a:rPr lang="en-US" altLang="zh-CN"/>
              <a:t> 10^7 </a:t>
            </a:r>
            <a:r>
              <a:rPr lang="zh-CN" altLang="en-US"/>
              <a:t>个随机数（</a:t>
            </a:r>
            <a:r>
              <a:rPr lang="en-US" altLang="zh-CN"/>
              <a:t>-512 </a:t>
            </a:r>
            <a:r>
              <a:rPr lang="zh-CN" altLang="en-US"/>
              <a:t>到</a:t>
            </a:r>
            <a:r>
              <a:rPr lang="en-US" altLang="zh-CN"/>
              <a:t> 512 </a:t>
            </a:r>
            <a:r>
              <a:rPr lang="zh-CN" altLang="en-US"/>
              <a:t>区间）。</a:t>
            </a:r>
            <a:endParaRPr lang="zh-CN" altLang="en-US"/>
          </a:p>
          <a:p>
            <a:r>
              <a:rPr lang="zh-CN" altLang="en-US"/>
              <a:t>为什么采用需要三个分支的</a:t>
            </a:r>
            <a:r>
              <a:rPr lang="en-US" altLang="zh-CN"/>
              <a:t> clamp </a:t>
            </a:r>
            <a:r>
              <a:rPr lang="zh-CN" altLang="en-US"/>
              <a:t>做测试？</a:t>
            </a:r>
            <a:endParaRPr lang="zh-CN" altLang="en-US"/>
          </a:p>
          <a:p>
            <a:r>
              <a:rPr lang="zh-CN" altLang="en-US">
                <a:sym typeface="+mn-ea"/>
              </a:rPr>
              <a:t>优化级别在</a:t>
            </a:r>
            <a:r>
              <a:rPr lang="en-US" altLang="zh-CN">
                <a:sym typeface="+mn-ea"/>
              </a:rPr>
              <a:t> -O1 </a:t>
            </a:r>
            <a:r>
              <a:rPr lang="zh-CN" altLang="en-US">
                <a:sym typeface="+mn-ea"/>
              </a:rPr>
              <a:t>以上时，</a:t>
            </a:r>
            <a:r>
              <a:rPr lang="zh-CN" altLang="en-US"/>
              <a:t>对于只有两个分支的</a:t>
            </a:r>
            <a:r>
              <a:rPr lang="en-US" altLang="zh-CN"/>
              <a:t> if-else</a:t>
            </a:r>
            <a:r>
              <a:rPr lang="zh-CN" altLang="en-US"/>
              <a:t>，编译器往往会自动检测到可以优化，帮你应用“</a:t>
            </a:r>
            <a:r>
              <a:rPr lang="zh-CN" altLang="en-US">
                <a:sym typeface="+mn-ea"/>
              </a:rPr>
              <a:t>妙用加减乘</a:t>
            </a:r>
            <a:r>
              <a:rPr lang="zh-CN" altLang="en-US"/>
              <a:t>”了，无法体现手动优化的意义。</a:t>
            </a:r>
            <a:endParaRPr lang="zh-CN" altLang="en-US"/>
          </a:p>
        </p:txBody>
      </p:sp>
      <p:pic>
        <p:nvPicPr>
          <p:cNvPr id="20" name="Content Placeholder 19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5981700" y="1450975"/>
            <a:ext cx="6210300" cy="45567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不同写法的</a:t>
            </a:r>
            <a:r>
              <a:rPr lang="en-US" altLang="zh-CN">
                <a:sym typeface="+mn-ea"/>
              </a:rPr>
              <a:t> clamp </a:t>
            </a:r>
            <a:r>
              <a:rPr lang="zh-CN" altLang="en-US">
                <a:sym typeface="+mn-ea"/>
              </a:rPr>
              <a:t>性能测试</a:t>
            </a:r>
            <a:endParaRPr lang="zh-CN" alt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0" y="1546860"/>
            <a:ext cx="6004560" cy="4958080"/>
          </a:xfrm>
        </p:spPr>
        <p:txBody>
          <a:bodyPr>
            <a:normAutofit lnSpcReduction="10000"/>
          </a:bodyPr>
          <a:p>
            <a:r>
              <a:rPr lang="zh-CN" altLang="en-US"/>
              <a:t>我们照常编写了测试用例，禁止内联优化，同样生成</a:t>
            </a:r>
            <a:r>
              <a:rPr lang="en-US" altLang="zh-CN"/>
              <a:t> 10^7 </a:t>
            </a:r>
            <a:r>
              <a:rPr lang="zh-CN" altLang="en-US"/>
              <a:t>个随机数（</a:t>
            </a:r>
            <a:r>
              <a:rPr lang="en-US" altLang="zh-CN"/>
              <a:t>-512 </a:t>
            </a:r>
            <a:r>
              <a:rPr lang="zh-CN" altLang="en-US"/>
              <a:t>到</a:t>
            </a:r>
            <a:r>
              <a:rPr lang="en-US" altLang="zh-CN"/>
              <a:t> 512 </a:t>
            </a:r>
            <a:r>
              <a:rPr lang="zh-CN" altLang="en-US"/>
              <a:t>区间）。</a:t>
            </a:r>
            <a:endParaRPr lang="zh-CN" altLang="en-US"/>
          </a:p>
          <a:p>
            <a:r>
              <a:rPr lang="zh-CN" altLang="en-US"/>
              <a:t>至于为什么采用需要三个分支的</a:t>
            </a:r>
            <a:r>
              <a:rPr lang="en-US" altLang="zh-CN"/>
              <a:t> clamp </a:t>
            </a:r>
            <a:r>
              <a:rPr lang="zh-CN" altLang="en-US"/>
              <a:t>做测试？</a:t>
            </a:r>
            <a:endParaRPr lang="zh-CN" altLang="en-US"/>
          </a:p>
          <a:p>
            <a:r>
              <a:rPr lang="zh-CN" altLang="en-US">
                <a:sym typeface="+mn-ea"/>
              </a:rPr>
              <a:t>优化级别在</a:t>
            </a:r>
            <a:r>
              <a:rPr lang="en-US" altLang="zh-CN">
                <a:sym typeface="+mn-ea"/>
              </a:rPr>
              <a:t> -O1 </a:t>
            </a:r>
            <a:r>
              <a:rPr lang="zh-CN" altLang="en-US">
                <a:sym typeface="+mn-ea"/>
              </a:rPr>
              <a:t>以上时，</a:t>
            </a:r>
            <a:r>
              <a:rPr lang="zh-CN" altLang="en-US"/>
              <a:t>对于只有两个分支的</a:t>
            </a:r>
            <a:r>
              <a:rPr lang="en-US" altLang="zh-CN"/>
              <a:t> if-else</a:t>
            </a:r>
            <a:r>
              <a:rPr lang="zh-CN" altLang="en-US"/>
              <a:t>，编译器往往会自动检测到可以优化，帮你应用“</a:t>
            </a:r>
            <a:r>
              <a:rPr lang="zh-CN" altLang="en-US">
                <a:sym typeface="+mn-ea"/>
              </a:rPr>
              <a:t>妙用加减乘</a:t>
            </a:r>
            <a:r>
              <a:rPr lang="zh-CN" altLang="en-US"/>
              <a:t>”了，无法体现手动优化的意义。</a:t>
            </a:r>
            <a:endParaRPr lang="zh-CN" altLang="en-US"/>
          </a:p>
          <a:p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注：此处采用函数指针不仅是为了重用代码，也可以避免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</a:rPr>
              <a:t> clamp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被编译器自动内联到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</a:rPr>
              <a:t> test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函数体内。</a:t>
            </a:r>
            <a:endParaRPr lang="zh-CN" altLang="en-US">
              <a:solidFill>
                <a:schemeClr val="accent3">
                  <a:lumMod val="75000"/>
                </a:schemeClr>
              </a:solidFill>
            </a:endParaRPr>
          </a:p>
          <a:p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微软编译器的同学，要把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</a:rPr>
              <a:t> __attribute__((noinline))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换成</a:t>
            </a:r>
            <a:r>
              <a:rPr lang="en-US" altLang="zh-CN">
                <a:solidFill>
                  <a:schemeClr val="accent3">
                    <a:lumMod val="75000"/>
                  </a:schemeClr>
                </a:solidFill>
              </a:rPr>
              <a:t> __declspec(noinline) </a:t>
            </a:r>
            <a:r>
              <a:rPr lang="zh-CN" altLang="en-US">
                <a:solidFill>
                  <a:schemeClr val="accent3">
                    <a:lumMod val="75000"/>
                  </a:schemeClr>
                </a:solidFill>
              </a:rPr>
              <a:t>才能编译。</a:t>
            </a:r>
            <a:endParaRPr lang="zh-CN" altLang="en-US">
              <a:solidFill>
                <a:schemeClr val="accent3">
                  <a:lumMod val="75000"/>
                </a:schemeClr>
              </a:solidFill>
            </a:endParaRPr>
          </a:p>
        </p:txBody>
      </p:sp>
      <p:pic>
        <p:nvPicPr>
          <p:cNvPr id="5" name="Content Placeholder 17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6042025" y="1737995"/>
            <a:ext cx="6149975" cy="44151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不同写法的</a:t>
            </a:r>
            <a:r>
              <a:rPr lang="en-US" altLang="zh-CN">
                <a:sym typeface="+mn-ea"/>
              </a:rPr>
              <a:t> clamp </a:t>
            </a:r>
            <a:r>
              <a:rPr lang="zh-CN" altLang="en-US">
                <a:sym typeface="+mn-ea"/>
              </a:rPr>
              <a:t>性能测试</a:t>
            </a:r>
            <a:endParaRPr lang="zh-CN" alt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2819400"/>
            <a:ext cx="12192000" cy="4038600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2702560" y="1584325"/>
            <a:ext cx="841248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可以看到不论是哪个优化级别，</a:t>
            </a:r>
            <a:r>
              <a:rPr lang="zh-CN" altLang="en-US">
                <a:sym typeface="+mn-ea"/>
              </a:rPr>
              <a:t>“妙用加减乘”的效果都是碾压</a:t>
            </a:r>
            <a:r>
              <a:rPr lang="en-US" altLang="zh-CN">
                <a:sym typeface="+mn-ea"/>
              </a:rPr>
              <a:t> ifelse </a:t>
            </a:r>
            <a:r>
              <a:rPr lang="zh-CN" altLang="en-US">
                <a:sym typeface="+mn-ea"/>
              </a:rPr>
              <a:t>的。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“摆大烂”的效果和</a:t>
            </a:r>
            <a:r>
              <a:rPr lang="en-US" altLang="zh-CN">
                <a:sym typeface="+mn-ea"/>
              </a:rPr>
              <a:t> ifelse </a:t>
            </a:r>
            <a:r>
              <a:rPr lang="zh-CN" altLang="en-US">
                <a:sym typeface="+mn-ea"/>
              </a:rPr>
              <a:t>几乎一样，也就是说根本没用，三目运算符还是生成了</a:t>
            </a:r>
            <a:endParaRPr lang="zh-CN" altLang="en-US">
              <a:sym typeface="+mn-ea"/>
            </a:endParaRPr>
          </a:p>
          <a:p>
            <a:pPr algn="l"/>
            <a:r>
              <a:rPr lang="zh-CN" altLang="en-US">
                <a:sym typeface="+mn-ea"/>
              </a:rPr>
              <a:t>低效的跳转指令，自己不上进，还指望编译器来救你？你还不如坐等天上掉馅饼。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从汇编角度分析（</a:t>
            </a:r>
            <a:r>
              <a:rPr lang="en-US" altLang="zh-CN">
                <a:sym typeface="+mn-ea"/>
              </a:rPr>
              <a:t>-O0</a:t>
            </a:r>
            <a:r>
              <a:rPr lang="zh-CN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213360" y="1825625"/>
            <a:ext cx="3529330" cy="435165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8770" y="1818640"/>
            <a:ext cx="3553460" cy="435864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972425" y="1543050"/>
            <a:ext cx="3796030" cy="4916805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>
            <a:off x="647700" y="3322320"/>
            <a:ext cx="46609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47700" y="4514215"/>
            <a:ext cx="46609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571365" y="3294380"/>
            <a:ext cx="38798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571365" y="3788410"/>
            <a:ext cx="38798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437880" y="4105910"/>
            <a:ext cx="59944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8437880" y="5509895"/>
            <a:ext cx="514985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>
                <a:sym typeface="+mn-ea"/>
              </a:rPr>
              <a:t>从汇编角度分析（</a:t>
            </a:r>
            <a:r>
              <a:rPr lang="en-US" altLang="zh-CN">
                <a:sym typeface="+mn-ea"/>
              </a:rPr>
              <a:t>-O3</a:t>
            </a:r>
            <a:r>
              <a:rPr lang="zh-CN">
                <a:sym typeface="+mn-ea"/>
              </a:rPr>
              <a:t>）</a:t>
            </a:r>
            <a:endParaRPr lang="zh-CN" altLang="en-US">
              <a:sym typeface="+mn-ea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>
            <p:ph sz="half" idx="2"/>
          </p:nvPr>
        </p:nvPicPr>
        <p:blipFill>
          <a:blip r:embed="rId1"/>
          <a:srcRect t="70971"/>
          <a:stretch>
            <a:fillRect/>
          </a:stretch>
        </p:blipFill>
        <p:spPr>
          <a:xfrm>
            <a:off x="7921625" y="3296285"/>
            <a:ext cx="4032885" cy="3355975"/>
          </a:xfrm>
          <a:prstGeom prst="rect">
            <a:avLst/>
          </a:prstGeom>
        </p:spPr>
      </p:pic>
      <p:pic>
        <p:nvPicPr>
          <p:cNvPr id="10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rcRect b="66642"/>
          <a:stretch>
            <a:fillRect/>
          </a:stretch>
        </p:blipFill>
        <p:spPr>
          <a:xfrm>
            <a:off x="211455" y="3299460"/>
            <a:ext cx="3506470" cy="3352800"/>
          </a:xfrm>
          <a:prstGeom prst="rect">
            <a:avLst/>
          </a:prstGeom>
        </p:spPr>
      </p:pic>
      <p:pic>
        <p:nvPicPr>
          <p:cNvPr id="13" name="Content Placeholder 3"/>
          <p:cNvPicPr>
            <a:picLocks noChangeAspect="1"/>
          </p:cNvPicPr>
          <p:nvPr/>
        </p:nvPicPr>
        <p:blipFill>
          <a:blip r:embed="rId1"/>
          <a:srcRect t="36397" b="31889"/>
          <a:stretch>
            <a:fillRect/>
          </a:stretch>
        </p:blipFill>
        <p:spPr>
          <a:xfrm>
            <a:off x="3950335" y="3296285"/>
            <a:ext cx="3691890" cy="3355975"/>
          </a:xfrm>
          <a:prstGeom prst="rect">
            <a:avLst/>
          </a:prstGeom>
        </p:spPr>
      </p:pic>
      <p:cxnSp>
        <p:nvCxnSpPr>
          <p:cNvPr id="14" name="Straight Connector 13"/>
          <p:cNvCxnSpPr/>
          <p:nvPr/>
        </p:nvCxnSpPr>
        <p:spPr>
          <a:xfrm>
            <a:off x="4712335" y="4754880"/>
            <a:ext cx="46609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923925" y="4782820"/>
            <a:ext cx="46609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923925" y="5834380"/>
            <a:ext cx="107188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19320" y="5834380"/>
            <a:ext cx="93853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8783320" y="5347335"/>
            <a:ext cx="120650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8783320" y="4973955"/>
            <a:ext cx="797560" cy="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20" name="Text Box 19"/>
          <p:cNvSpPr txBox="1"/>
          <p:nvPr/>
        </p:nvSpPr>
        <p:spPr>
          <a:xfrm>
            <a:off x="1620520" y="1429385"/>
            <a:ext cx="101523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因为</a:t>
            </a:r>
            <a:r>
              <a:rPr lang="en-US" altLang="zh-CN"/>
              <a:t> clamp </a:t>
            </a:r>
            <a:r>
              <a:rPr lang="zh-CN" altLang="en-US"/>
              <a:t>用了两次分支，</a:t>
            </a:r>
            <a:r>
              <a:rPr lang="en-US" altLang="zh-CN"/>
              <a:t>if-else-if-else</a:t>
            </a:r>
            <a:r>
              <a:rPr lang="zh-CN" altLang="en-US"/>
              <a:t>，</a:t>
            </a:r>
            <a:r>
              <a:rPr lang="zh-CN"/>
              <a:t>刚才</a:t>
            </a:r>
            <a:r>
              <a:rPr lang="en-US" altLang="zh-CN"/>
              <a:t> -O0 </a:t>
            </a:r>
            <a:r>
              <a:rPr lang="zh-CN" altLang="en-US"/>
              <a:t>时是需要连续两次条件跳转指令的。</a:t>
            </a:r>
            <a:endParaRPr lang="zh-CN" altLang="en-US"/>
          </a:p>
          <a:p>
            <a:pPr algn="l"/>
            <a:r>
              <a:rPr lang="zh-CN" altLang="en-US"/>
              <a:t>但是在</a:t>
            </a:r>
            <a:r>
              <a:rPr lang="en-US" altLang="zh-CN"/>
              <a:t> -O3 </a:t>
            </a:r>
            <a:r>
              <a:rPr lang="zh-CN" altLang="en-US"/>
              <a:t>的淫威下，编译器把其中一个</a:t>
            </a:r>
            <a:r>
              <a:rPr lang="zh-CN" altLang="en-US">
                <a:sym typeface="+mn-ea"/>
              </a:rPr>
              <a:t>条件跳转</a:t>
            </a:r>
            <a:r>
              <a:rPr lang="zh-CN" altLang="en-US"/>
              <a:t>自动优化掉了（</a:t>
            </a:r>
            <a:r>
              <a:rPr lang="en-US" altLang="zh-CN"/>
              <a:t>cmovle </a:t>
            </a:r>
            <a:r>
              <a:rPr lang="zh-CN" altLang="en-US"/>
              <a:t>和</a:t>
            </a:r>
            <a:r>
              <a:rPr lang="en-US" altLang="zh-CN"/>
              <a:t> cmovl</a:t>
            </a:r>
            <a:r>
              <a:rPr lang="zh-CN" altLang="en-US"/>
              <a:t>）。</a:t>
            </a:r>
            <a:endParaRPr lang="zh-CN" altLang="en-US"/>
          </a:p>
          <a:p>
            <a:pPr algn="l"/>
            <a:r>
              <a:rPr lang="zh-CN" altLang="en-US"/>
              <a:t>可惜另一个</a:t>
            </a:r>
            <a:r>
              <a:rPr lang="en-US" altLang="zh-CN"/>
              <a:t> if-else </a:t>
            </a:r>
            <a:r>
              <a:rPr lang="zh-CN" altLang="en-US"/>
              <a:t>的</a:t>
            </a:r>
            <a:r>
              <a:rPr lang="zh-CN" altLang="en-US">
                <a:sym typeface="+mn-ea"/>
              </a:rPr>
              <a:t>条件跳转</a:t>
            </a:r>
            <a:r>
              <a:rPr lang="zh-CN" altLang="en-US"/>
              <a:t>指令（</a:t>
            </a:r>
            <a:r>
              <a:rPr lang="en-US" altLang="zh-CN"/>
              <a:t>js</a:t>
            </a:r>
            <a:r>
              <a:rPr lang="zh-CN" altLang="en-US"/>
              <a:t>）没有被成功优化掉（编译器具有短视性）。</a:t>
            </a:r>
            <a:endParaRPr lang="zh-CN" altLang="en-US"/>
          </a:p>
          <a:p>
            <a:pPr algn="l"/>
            <a:r>
              <a:rPr lang="zh-CN" altLang="en-US">
                <a:sym typeface="+mn-ea"/>
              </a:rPr>
              <a:t>可以看到“</a:t>
            </a:r>
            <a:r>
              <a:rPr lang="zh-CN" altLang="en-US"/>
              <a:t>摆烂”版本的三目运算符</a:t>
            </a:r>
            <a:r>
              <a:rPr lang="en-US" altLang="zh-CN"/>
              <a:t> ?: </a:t>
            </a:r>
            <a:r>
              <a:rPr lang="zh-CN" altLang="en-US"/>
              <a:t>和</a:t>
            </a:r>
            <a:r>
              <a:rPr lang="en-US" altLang="zh-CN"/>
              <a:t> if-else </a:t>
            </a:r>
            <a:r>
              <a:rPr lang="zh-CN" altLang="en-US"/>
              <a:t>其实是一样的，也只优化掉了其中一个</a:t>
            </a:r>
            <a:r>
              <a:rPr lang="zh-CN" altLang="en-US">
                <a:sym typeface="+mn-ea"/>
              </a:rPr>
              <a:t>条件跳转</a:t>
            </a:r>
            <a:r>
              <a:rPr lang="zh-CN" altLang="en-US"/>
              <a:t>。</a:t>
            </a:r>
            <a:endParaRPr lang="zh-CN" altLang="en-US"/>
          </a:p>
          <a:p>
            <a:pPr algn="l"/>
            <a:r>
              <a:rPr lang="zh-CN" altLang="en-US"/>
              <a:t>但是在“妙用加减乘”的版本里，两次比较依然都是高效的无分支指令（</a:t>
            </a:r>
            <a:r>
              <a:rPr lang="en-US" altLang="zh-CN"/>
              <a:t>setg </a:t>
            </a:r>
            <a:r>
              <a:rPr lang="zh-CN" altLang="en-US"/>
              <a:t>和</a:t>
            </a:r>
            <a:r>
              <a:rPr lang="en-US" altLang="zh-CN"/>
              <a:t> cmovbe</a:t>
            </a:r>
            <a:r>
              <a:rPr lang="zh-CN" altLang="en-US"/>
              <a:t>）。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还能更高效吗？利用位运算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“妙用加减乘”的无分支优化是万能的吗？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return x &gt; 0 ? sqrtf(x) : 0;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利用无分支技术优化后</a:t>
            </a:r>
            <a:r>
              <a:rPr lang="en-US" altLang="zh-CN"/>
              <a:t>……</a:t>
            </a:r>
            <a:endParaRPr lang="en-US" altLang="zh-CN"/>
          </a:p>
        </p:txBody>
      </p:sp>
      <p:pic>
        <p:nvPicPr>
          <p:cNvPr id="3" name="Content Placeholder 2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47700" y="2054225"/>
            <a:ext cx="5181600" cy="3893185"/>
          </a:xfrm>
          <a:prstGeom prst="rect">
            <a:avLst/>
          </a:prstGeom>
        </p:spPr>
      </p:pic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81700" y="1976755"/>
            <a:ext cx="5181600" cy="404876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4695" y="6170930"/>
            <a:ext cx="2466975" cy="3524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0" y="6170930"/>
            <a:ext cx="2476500" cy="371475"/>
          </a:xfrm>
          <a:prstGeom prst="rect">
            <a:avLst/>
          </a:prstGeom>
        </p:spPr>
      </p:pic>
      <p:sp>
        <p:nvSpPr>
          <p:cNvPr id="14" name="Text Box 13"/>
          <p:cNvSpPr txBox="1"/>
          <p:nvPr/>
        </p:nvSpPr>
        <p:spPr>
          <a:xfrm>
            <a:off x="7779385" y="1608455"/>
            <a:ext cx="1586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无分支</a:t>
            </a:r>
            <a:r>
              <a:rPr lang="en-US" altLang="zh-CN"/>
              <a:t> + </a:t>
            </a:r>
            <a:r>
              <a:rPr lang="zh-CN" altLang="en-US"/>
              <a:t>有</a:t>
            </a:r>
            <a:r>
              <a:rPr lang="zh-CN" altLang="en-US"/>
              <a:t>序</a:t>
            </a:r>
            <a:endParaRPr lang="zh-CN" altLang="en-US"/>
          </a:p>
        </p:txBody>
      </p:sp>
      <p:sp>
        <p:nvSpPr>
          <p:cNvPr id="15" name="Text Box 14"/>
          <p:cNvSpPr txBox="1"/>
          <p:nvPr/>
        </p:nvSpPr>
        <p:spPr>
          <a:xfrm>
            <a:off x="2445385" y="1685925"/>
            <a:ext cx="15862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无分支</a:t>
            </a:r>
            <a:r>
              <a:rPr lang="en-US" altLang="zh-CN"/>
              <a:t> + </a:t>
            </a:r>
            <a:r>
              <a:rPr lang="zh-CN" altLang="en-US"/>
              <a:t>乱</a:t>
            </a:r>
            <a:r>
              <a:rPr lang="zh-CN" altLang="en-US"/>
              <a:t>序</a:t>
            </a:r>
            <a:endParaRPr lang="zh-CN" altLang="en-US"/>
          </a:p>
        </p:txBody>
      </p:sp>
      <p:cxnSp>
        <p:nvCxnSpPr>
          <p:cNvPr id="2" name="Straight Connector 1"/>
          <p:cNvCxnSpPr/>
          <p:nvPr/>
        </p:nvCxnSpPr>
        <p:spPr>
          <a:xfrm>
            <a:off x="1276985" y="3326130"/>
            <a:ext cx="449389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6604000" y="3241040"/>
            <a:ext cx="449389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另一个无分支优化的方法：查表法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又一个无分支优化的方法：函数指针法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课外拓展</a:t>
            </a:r>
            <a:r>
              <a:rPr lang="en-US" altLang="zh-CN"/>
              <a:t>·</a:t>
            </a:r>
            <a:r>
              <a:rPr lang="zh-CN" altLang="en-US"/>
              <a:t>参考资料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堆栈和 ABI 的知识		https://zhuanlan.zhihu.com/p/27339191</a:t>
            </a:r>
            <a:endParaRPr lang="en-US"/>
          </a:p>
          <a:p>
            <a:r>
              <a:rPr lang="en-US"/>
              <a:t>x86 汇编指令大全		https://zhuanlan.zhihu.com/p/53394807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图表比较：</a:t>
            </a:r>
            <a:r>
              <a:rPr lang="zh-CN" altLang="en-US"/>
              <a:t>分支</a:t>
            </a:r>
            <a:r>
              <a:rPr lang="en-US" altLang="zh-CN"/>
              <a:t> vs </a:t>
            </a:r>
            <a:r>
              <a:rPr lang="zh-CN" altLang="en-US"/>
              <a:t>无分支</a:t>
            </a:r>
            <a:endParaRPr lang="zh-CN" altLang="en-US"/>
          </a:p>
        </p:txBody>
      </p:sp>
      <p:graphicFrame>
        <p:nvGraphicFramePr>
          <p:cNvPr id="5" name="Content Placeholder 4"/>
          <p:cNvGraphicFramePr/>
          <p:nvPr>
            <p:ph sz="half" idx="1"/>
          </p:nvPr>
        </p:nvGraphicFramePr>
        <p:xfrm>
          <a:off x="6477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/>
              <a:t>传统的分支方法实现的</a:t>
            </a:r>
            <a:r>
              <a:rPr lang="en-US" altLang="zh-CN"/>
              <a:t> uppercase</a:t>
            </a:r>
            <a:r>
              <a:rPr lang="zh-CN" altLang="en-US"/>
              <a:t>，对于排序过的数据明显比乱序时高效。</a:t>
            </a:r>
            <a:endParaRPr lang="zh-CN" altLang="en-US"/>
          </a:p>
          <a:p>
            <a:r>
              <a:rPr lang="zh-CN" altLang="en-US"/>
              <a:t>无分支的方法对于乱序和有序的数据一样高效，性能吊打了传统的分支方法。</a:t>
            </a:r>
            <a:endParaRPr lang="zh-CN" altLang="en-US"/>
          </a:p>
          <a:p>
            <a:r>
              <a:rPr lang="zh-CN" altLang="en-US">
                <a:sym typeface="+mn-ea"/>
              </a:rPr>
              <a:t>对于传统分支的做法，为什么排序了的更高效？既然</a:t>
            </a:r>
            <a:r>
              <a:rPr lang="zh-CN" altLang="en-US">
                <a:sym typeface="+mn-ea"/>
              </a:rPr>
              <a:t>无分支更高效，我要怎样优化才能让我的程序变成无分支的呢？</a:t>
            </a:r>
            <a:r>
              <a:rPr lang="zh-CN" altLang="en-US">
                <a:sym typeface="+mn-ea"/>
              </a:rPr>
              <a:t>那就来看本期性能优化专题课吧！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为什么需要流水线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>
                <a:sym typeface="+mn-ea"/>
              </a:rPr>
              <a:t>为了高效，</a:t>
            </a:r>
            <a:r>
              <a:rPr lang="en-US" altLang="zh-CN">
                <a:sym typeface="+mn-ea"/>
              </a:rPr>
              <a:t>CPU </a:t>
            </a:r>
            <a:r>
              <a:rPr lang="zh-CN" altLang="en-US">
                <a:sym typeface="+mn-ea"/>
              </a:rPr>
              <a:t>的内部其实是一个</a:t>
            </a:r>
            <a:r>
              <a:rPr lang="zh-CN" altLang="en-US" b="1">
                <a:sym typeface="+mn-ea"/>
              </a:rPr>
              <a:t>流水线</a:t>
            </a:r>
            <a:r>
              <a:rPr lang="en-US" altLang="zh-CN" b="1">
                <a:sym typeface="+mn-ea"/>
              </a:rPr>
              <a:t>(pipeline)</a:t>
            </a:r>
            <a:r>
              <a:rPr lang="zh-CN" altLang="en-US">
                <a:sym typeface="+mn-ea"/>
              </a:rPr>
              <a:t>。流水线的目的是能把原本串行的一系列指令并行化。为了理解为什么需要流水线，我们先反过来，假设没有流水线，会有什么坏处。</a:t>
            </a:r>
            <a:endParaRPr lang="zh-CN" altLang="en-US"/>
          </a:p>
          <a:p>
            <a:r>
              <a:rPr lang="zh-CN" altLang="en-US">
                <a:sym typeface="+mn-ea"/>
              </a:rPr>
              <a:t>例如，右边你今天早上的任务清单。</a:t>
            </a:r>
            <a:endParaRPr lang="zh-CN" altLang="en-US">
              <a:sym typeface="+mn-ea"/>
            </a:endParaRPr>
          </a:p>
          <a:p>
            <a:r>
              <a:rPr lang="zh-CN" altLang="en-US">
                <a:sym typeface="+mn-ea"/>
              </a:rPr>
              <a:t>请问你这些任务总共需要多少时间？</a:t>
            </a:r>
            <a:endParaRPr lang="en-US"/>
          </a:p>
        </p:txBody>
      </p:sp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5981700" y="1825625"/>
          <a:ext cx="5181600" cy="2673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725"/>
                <a:gridCol w="1530350"/>
                <a:gridCol w="2295525"/>
              </a:tblGrid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占用资源</a:t>
                      </a:r>
                      <a:endParaRPr lang="zh-CN" altLang="en-US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洗脸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眼睛，嘴巴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烧开水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煤气灶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刷牙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看比站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嘴巴，手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拉粑粑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屁股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为什么需要流水线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/>
              <a:t>一些懒得动脑子的同学可能会脱口而出，不就是</a:t>
            </a:r>
            <a:r>
              <a:rPr lang="en-US" altLang="zh-CN"/>
              <a:t> 5 + 10 + 5 + 15 + 30 + 20 = 85 </a:t>
            </a:r>
            <a:r>
              <a:rPr lang="zh-CN" altLang="en-US"/>
              <a:t>分钟嘛！可以，不过这是在你每次只做一件事的情况下，例如你烧开水时就站在旁边干瞪眼，什么也不做，其实完全可以在烧开水的同时洗脸刷牙呀！原始的</a:t>
            </a:r>
            <a:r>
              <a:rPr lang="en-US" altLang="zh-CN"/>
              <a:t> CPU </a:t>
            </a:r>
            <a:r>
              <a:rPr lang="zh-CN" altLang="en-US"/>
              <a:t>也是这样，</a:t>
            </a:r>
            <a:r>
              <a:rPr lang="en-US" altLang="zh-CN"/>
              <a:t>ALU </a:t>
            </a:r>
            <a:r>
              <a:rPr lang="zh-CN" altLang="en-US"/>
              <a:t>在运算的时候指令解码单元就在旁边干瞪眼，要等</a:t>
            </a:r>
            <a:r>
              <a:rPr lang="en-US" altLang="zh-CN"/>
              <a:t> ALU </a:t>
            </a:r>
            <a:r>
              <a:rPr lang="zh-CN" altLang="en-US"/>
              <a:t>跑完写回寄存器来</a:t>
            </a:r>
            <a:r>
              <a:rPr lang="zh-CN" altLang="en-US">
                <a:sym typeface="+mn-ea"/>
              </a:rPr>
              <a:t>指令解码单元</a:t>
            </a:r>
            <a:r>
              <a:rPr lang="zh-CN" altLang="en-US"/>
              <a:t>才开始继续工作，很低效。</a:t>
            </a:r>
            <a:endParaRPr lang="zh-CN" altLang="en-US"/>
          </a:p>
        </p:txBody>
      </p:sp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5981700" y="1825625"/>
          <a:ext cx="5181600" cy="2673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725"/>
                <a:gridCol w="1530350"/>
                <a:gridCol w="2295525"/>
              </a:tblGrid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占用资源</a:t>
                      </a:r>
                      <a:endParaRPr lang="zh-CN" altLang="en-US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洗脸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眼睛，嘴巴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烧开水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煤气灶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刷牙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看比站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嘴巴，手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拉粑粑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屁股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/>
          <p:nvPr/>
        </p:nvGraphicFramePr>
        <p:xfrm>
          <a:off x="5869305" y="5139690"/>
          <a:ext cx="5406390" cy="746760"/>
        </p:xfrm>
        <a:graphic>
          <a:graphicData uri="http://schemas.openxmlformats.org/drawingml/2006/table">
            <a:tbl>
              <a:tblPr bandCol="1">
                <a:tableStyleId>{0505E3EF-67EA-436B-97B2-0124C06EBD24}</a:tableStyleId>
              </a:tblPr>
              <a:tblGrid>
                <a:gridCol w="901065"/>
                <a:gridCol w="901065"/>
                <a:gridCol w="901065"/>
                <a:gridCol w="901065"/>
                <a:gridCol w="901065"/>
                <a:gridCol w="901065"/>
              </a:tblGrid>
              <a:tr h="3733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洗脸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烧开水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刷牙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看比站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吃饭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拉粑粑</a:t>
                      </a:r>
                      <a:endParaRPr lang="zh-CN" altLang="en-US" sz="180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/>
                        <a:t>5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/>
                        <a:t>10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30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20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为什么需要流水线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p>
            <a:r>
              <a:rPr lang="zh-CN"/>
              <a:t>更高效的办法是，观察每个任务都占用哪些资源，所占用资源不冲突的可以同时进行，节省时间。</a:t>
            </a:r>
            <a:endParaRPr lang="zh-CN"/>
          </a:p>
          <a:p>
            <a:r>
              <a:rPr lang="zh-CN"/>
              <a:t>例如洗脸需要</a:t>
            </a:r>
            <a:r>
              <a:rPr lang="zh-CN" altLang="en-US">
                <a:sym typeface="+mn-ea"/>
              </a:rPr>
              <a:t>眼睛嘴巴手，刷牙需要嘴巴手，那么洗脸和刷牙不能同时进行。但是烧开水只需要占用煤气灶，和洗脸刷牙不冲突，所以可以</a:t>
            </a:r>
            <a:r>
              <a:rPr lang="zh-CN" altLang="en-US">
                <a:sym typeface="+mn-ea"/>
              </a:rPr>
              <a:t>一边烧开水一边洗脸刷牙。</a:t>
            </a:r>
            <a:endParaRPr lang="zh-CN" altLang="en-US">
              <a:sym typeface="+mn-ea"/>
            </a:endParaRPr>
          </a:p>
          <a:p>
            <a:r>
              <a:rPr lang="zh-CN"/>
              <a:t>所以让小彭老师来优化的话，可以只需要</a:t>
            </a:r>
            <a:r>
              <a:rPr lang="en-US" altLang="zh-CN"/>
              <a:t> 5 + 5 + 10 + 20 = 40 </a:t>
            </a:r>
            <a:r>
              <a:rPr lang="zh-CN" altLang="en-US"/>
              <a:t>分钟，比你快一倍多。</a:t>
            </a:r>
            <a:endParaRPr lang="zh-CN" altLang="en-US"/>
          </a:p>
        </p:txBody>
      </p:sp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5981700" y="1825625"/>
          <a:ext cx="5181600" cy="2673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725"/>
                <a:gridCol w="1530350"/>
                <a:gridCol w="2295525"/>
              </a:tblGrid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占用资源</a:t>
                      </a:r>
                      <a:endParaRPr lang="zh-CN" altLang="en-US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洗脸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眼睛，嘴巴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烧开水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煤气灶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刷牙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看比站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嘴巴，手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拉粑粑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屁股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/>
          <p:nvPr/>
        </p:nvGraphicFramePr>
        <p:xfrm>
          <a:off x="6770370" y="5026660"/>
          <a:ext cx="3604260" cy="1493520"/>
        </p:xfrm>
        <a:graphic>
          <a:graphicData uri="http://schemas.openxmlformats.org/drawingml/2006/table">
            <a:tbl>
              <a:tblPr bandCol="1">
                <a:tableStyleId>{0505E3EF-67EA-436B-97B2-0124C06EBD24}</a:tableStyleId>
              </a:tblPr>
              <a:tblGrid>
                <a:gridCol w="901065"/>
                <a:gridCol w="901065"/>
                <a:gridCol w="901065"/>
                <a:gridCol w="901065"/>
              </a:tblGrid>
              <a:tr h="3733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洗脸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刷牙</a:t>
                      </a: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endParaRPr lang="en-US"/>
                    </a:p>
                  </a:txBody>
                  <a:tcPr/>
                </a:tc>
              </a:tr>
              <a:tr h="373380"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烧开水</a:t>
                      </a:r>
                      <a:endParaRPr lang="zh-CN" altLang="en-US" sz="1800"/>
                    </a:p>
                  </a:txBody>
                  <a:tcPr/>
                </a:tc>
                <a:tc hMerge="1">
                  <a:tcPr/>
                </a:tc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吃饭</a:t>
                      </a:r>
                      <a:endParaRPr lang="zh-CN" altLang="en-US" sz="1800"/>
                    </a:p>
                  </a:txBody>
                  <a:tcPr/>
                </a:tc>
                <a:tc hMerge="1">
                  <a:tcPr/>
                </a:tc>
              </a:tr>
              <a:tr h="373380">
                <a:tc>
                  <a:txBody>
                    <a:bodyPr/>
                    <a:p>
                      <a:pPr algn="ctr">
                        <a:buNone/>
                      </a:pPr>
                      <a:endParaRPr lang="zh-CN" altLang="en-US" sz="1800"/>
                    </a:p>
                  </a:txBody>
                  <a:tcPr/>
                </a:tc>
                <a:tc gridSpan="2"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看比站</a:t>
                      </a:r>
                      <a:endParaRPr lang="zh-CN" altLang="en-US" sz="1800"/>
                    </a:p>
                  </a:txBody>
                  <a:tcPr/>
                </a:tc>
                <a:tc h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800"/>
                        <a:t>拉粑粑</a:t>
                      </a:r>
                      <a:endParaRPr lang="zh-CN" altLang="en-US" sz="1800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/>
                        <a:t>5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/>
                        <a:t>5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800"/>
                        <a:t>10</a:t>
                      </a:r>
                      <a:endParaRPr lang="en-US" altLang="zh-CN" sz="1800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20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条件跳转指令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773930"/>
          </a:xfrm>
        </p:spPr>
        <p:txBody>
          <a:bodyPr>
            <a:normAutofit lnSpcReduction="10000"/>
          </a:bodyPr>
          <a:p>
            <a:r>
              <a:rPr lang="zh-CN" altLang="en-US"/>
              <a:t>让不占用相同资源的任务同时进行，这也是</a:t>
            </a:r>
            <a:r>
              <a:rPr lang="en-US" altLang="zh-CN"/>
              <a:t> CPU </a:t>
            </a:r>
            <a:r>
              <a:rPr lang="zh-CN" altLang="en-US"/>
              <a:t>流水线的初衷。但理想是美好的，现实是骨感的，对于程序来说，指令不只是一个个简单的任务，有时候我们需要做判断，来决定要执行的具体任务</a:t>
            </a:r>
            <a:r>
              <a:rPr lang="zh-CN" altLang="en-US">
                <a:sym typeface="+mn-ea"/>
              </a:rPr>
              <a:t>，这就是分支，在汇编语言中体现为</a:t>
            </a:r>
            <a:r>
              <a:rPr lang="zh-CN" altLang="en-US" b="1">
                <a:sym typeface="+mn-ea"/>
              </a:rPr>
              <a:t>条件跳转指令</a:t>
            </a:r>
            <a:r>
              <a:rPr lang="zh-CN" altLang="en-US"/>
              <a:t>。</a:t>
            </a:r>
            <a:endParaRPr lang="zh-CN" altLang="en-US"/>
          </a:p>
          <a:p>
            <a:r>
              <a:rPr lang="zh-CN" altLang="en-US"/>
              <a:t>例如我们这里给任务清单加一个，如果烧开水时被烫伤，则直接去医院的特殊任务。</a:t>
            </a:r>
            <a:endParaRPr lang="zh-CN" altLang="en-US"/>
          </a:p>
          <a:p>
            <a:r>
              <a:rPr lang="zh-CN" altLang="en-US"/>
              <a:t>特点：一旦触发去医院这个支线，则后面的任务都不用做了，直接跳过。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5981700" y="1825625"/>
          <a:ext cx="5181600" cy="38239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725"/>
                <a:gridCol w="1530350"/>
                <a:gridCol w="2295525"/>
              </a:tblGrid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占用资源</a:t>
                      </a:r>
                      <a:endParaRPr lang="zh-CN" altLang="en-US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洗脸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眼睛，嘴巴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烧开水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煤气灶</a:t>
                      </a:r>
                      <a:endParaRPr lang="zh-CN" altLang="en-US"/>
                    </a:p>
                  </a:txBody>
                  <a:tcPr/>
                </a:tc>
              </a:tr>
              <a:tr h="382905">
                <a:tc grid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如果</a:t>
                      </a:r>
                      <a:r>
                        <a:rPr lang="zh-CN" altLang="en-US" sz="1800" b="1">
                          <a:sym typeface="SimSun" charset="0"/>
                        </a:rPr>
                        <a:t>烧开水时被烫伤</a:t>
                      </a:r>
                      <a:r>
                        <a:rPr lang="zh-CN" altLang="en-US" sz="1800">
                          <a:sym typeface="SimSun" charset="0"/>
                        </a:rPr>
                        <a:t>，则跳转到</a:t>
                      </a:r>
                      <a:r>
                        <a:rPr lang="zh-CN" altLang="en-US" sz="1800" b="1">
                          <a:sym typeface="SimSun" charset="0"/>
                        </a:rPr>
                        <a:t>去医院</a:t>
                      </a:r>
                      <a:endParaRPr 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刷牙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看比站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嘴巴，手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拉粑粑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屁股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去医院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全身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Straight Arrow Connector 4"/>
          <p:cNvCxnSpPr/>
          <p:nvPr/>
        </p:nvCxnSpPr>
        <p:spPr>
          <a:xfrm>
            <a:off x="11414760" y="2240915"/>
            <a:ext cx="0" cy="29775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11605895" y="4900930"/>
            <a:ext cx="0" cy="31051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1605895" y="2247900"/>
            <a:ext cx="0" cy="98107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>
            <a:off x="11598910" y="3228975"/>
            <a:ext cx="365125" cy="1679575"/>
          </a:xfrm>
          <a:custGeom>
            <a:avLst/>
            <a:gdLst>
              <a:gd name="connisteX0" fmla="*/ 6985 w 365175"/>
              <a:gd name="connsiteY0" fmla="*/ 0 h 1679713"/>
              <a:gd name="connisteX1" fmla="*/ 310515 w 365175"/>
              <a:gd name="connsiteY1" fmla="*/ 296545 h 1679713"/>
              <a:gd name="connisteX2" fmla="*/ 324485 w 365175"/>
              <a:gd name="connsiteY2" fmla="*/ 1474470 h 1679713"/>
              <a:gd name="connisteX3" fmla="*/ 0 w 365175"/>
              <a:gd name="connsiteY3" fmla="*/ 1678940 h 16797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65176" h="1679713">
                <a:moveTo>
                  <a:pt x="6985" y="0"/>
                </a:moveTo>
                <a:cubicBezTo>
                  <a:pt x="67310" y="35560"/>
                  <a:pt x="247015" y="1905"/>
                  <a:pt x="310515" y="296545"/>
                </a:cubicBezTo>
                <a:cubicBezTo>
                  <a:pt x="374015" y="591185"/>
                  <a:pt x="386715" y="1198245"/>
                  <a:pt x="324485" y="1474470"/>
                </a:cubicBezTo>
                <a:cubicBezTo>
                  <a:pt x="262255" y="1750695"/>
                  <a:pt x="65405" y="1661795"/>
                  <a:pt x="0" y="167894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无条件跳转指令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773930"/>
          </a:xfrm>
        </p:spPr>
        <p:txBody>
          <a:bodyPr>
            <a:normAutofit lnSpcReduction="20000"/>
          </a:bodyPr>
          <a:p>
            <a:r>
              <a:rPr lang="zh-CN"/>
              <a:t>还有一个小问题，就是执行正常的分支走到</a:t>
            </a:r>
            <a:r>
              <a:rPr lang="zh-CN">
                <a:sym typeface="+mn-ea"/>
              </a:rPr>
              <a:t>“</a:t>
            </a:r>
            <a:r>
              <a:rPr lang="zh-CN"/>
              <a:t>拉粑粑”后，还会去医院。</a:t>
            </a:r>
            <a:endParaRPr lang="zh-CN"/>
          </a:p>
          <a:p>
            <a:r>
              <a:rPr lang="zh-CN"/>
              <a:t>为了在正常分支里不去医院，我们在</a:t>
            </a:r>
            <a:r>
              <a:rPr lang="zh-CN">
                <a:sym typeface="+mn-ea"/>
              </a:rPr>
              <a:t>“</a:t>
            </a:r>
            <a:r>
              <a:rPr lang="zh-CN">
                <a:sym typeface="+mn-ea"/>
              </a:rPr>
              <a:t>拉粑粑”后面加一条</a:t>
            </a:r>
            <a:r>
              <a:rPr lang="zh-CN" b="1">
                <a:sym typeface="+mn-ea"/>
              </a:rPr>
              <a:t>无条件跳转指令</a:t>
            </a:r>
            <a:r>
              <a:rPr lang="zh-CN">
                <a:sym typeface="+mn-ea"/>
              </a:rPr>
              <a:t>，不论条件如何，直接跳转到去医院的下一条指令，也就是程序结束。</a:t>
            </a:r>
            <a:endParaRPr lang="zh-CN">
              <a:sym typeface="+mn-ea"/>
            </a:endParaRPr>
          </a:p>
          <a:p>
            <a:r>
              <a:rPr lang="en-US" altLang="zh-CN" sz="1400"/>
              <a:t>if (!</a:t>
            </a:r>
            <a:r>
              <a:rPr lang="zh-CN" altLang="en-US" sz="1400"/>
              <a:t>烫伤</a:t>
            </a:r>
            <a:r>
              <a:rPr lang="en-US" altLang="zh-CN" sz="1400"/>
              <a:t>) {</a:t>
            </a:r>
            <a:endParaRPr lang="en-US" altLang="zh-CN" sz="1400"/>
          </a:p>
          <a:p>
            <a:r>
              <a:rPr lang="en-US" altLang="zh-CN" sz="1400"/>
              <a:t>  </a:t>
            </a:r>
            <a:r>
              <a:rPr lang="zh-CN" altLang="en-US" sz="1400">
                <a:sym typeface="+mn-ea"/>
              </a:rPr>
              <a:t>刷牙</a:t>
            </a:r>
            <a:r>
              <a:rPr lang="en-US" altLang="zh-CN" sz="1400">
                <a:sym typeface="+mn-ea"/>
              </a:rPr>
              <a:t>; </a:t>
            </a:r>
            <a:r>
              <a:rPr lang="zh-CN" altLang="en-US" sz="1400">
                <a:sym typeface="+mn-ea"/>
              </a:rPr>
              <a:t>看比站</a:t>
            </a:r>
            <a:r>
              <a:rPr lang="en-US" altLang="zh-CN" sz="1400">
                <a:sym typeface="+mn-ea"/>
              </a:rPr>
              <a:t>; </a:t>
            </a:r>
            <a:r>
              <a:rPr lang="zh-CN" altLang="en-US" sz="1400">
                <a:sym typeface="+mn-ea"/>
              </a:rPr>
              <a:t>吃饭</a:t>
            </a:r>
            <a:r>
              <a:rPr lang="en-US" altLang="zh-CN" sz="1400">
                <a:sym typeface="+mn-ea"/>
              </a:rPr>
              <a:t>; </a:t>
            </a:r>
            <a:r>
              <a:rPr lang="zh-CN" altLang="en-US" sz="1400">
                <a:sym typeface="+mn-ea"/>
              </a:rPr>
              <a:t>拉粑粑</a:t>
            </a:r>
            <a:r>
              <a:rPr lang="en-US" altLang="zh-CN" sz="1400">
                <a:sym typeface="+mn-ea"/>
              </a:rPr>
              <a:t>;</a:t>
            </a:r>
            <a:endParaRPr lang="en-US" altLang="zh-CN" sz="1400"/>
          </a:p>
          <a:p>
            <a:r>
              <a:rPr lang="en-US" altLang="zh-CN" sz="1400"/>
              <a:t>} else {</a:t>
            </a:r>
            <a:endParaRPr lang="en-US" altLang="zh-CN" sz="1400"/>
          </a:p>
          <a:p>
            <a:r>
              <a:rPr lang="en-US" altLang="zh-CN" sz="1400"/>
              <a:t>  </a:t>
            </a:r>
            <a:r>
              <a:rPr lang="zh-CN" altLang="en-US" sz="1400"/>
              <a:t>去医院</a:t>
            </a:r>
            <a:r>
              <a:rPr lang="en-US" altLang="zh-CN" sz="1400"/>
              <a:t>;</a:t>
            </a:r>
            <a:endParaRPr lang="en-US" altLang="zh-CN" sz="1400"/>
          </a:p>
          <a:p>
            <a:r>
              <a:rPr lang="en-US" altLang="zh-CN" sz="1400"/>
              <a:t>}</a:t>
            </a:r>
            <a:endParaRPr lang="en-US" altLang="zh-CN" sz="1400"/>
          </a:p>
        </p:txBody>
      </p:sp>
      <p:graphicFrame>
        <p:nvGraphicFramePr>
          <p:cNvPr id="6" name="Content Placeholder 5"/>
          <p:cNvGraphicFramePr/>
          <p:nvPr>
            <p:ph sz="half" idx="2"/>
          </p:nvPr>
        </p:nvGraphicFramePr>
        <p:xfrm>
          <a:off x="5981700" y="1825625"/>
          <a:ext cx="5181600" cy="42075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5725"/>
                <a:gridCol w="1530350"/>
                <a:gridCol w="2295525"/>
              </a:tblGrid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任务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时间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占用资源</a:t>
                      </a:r>
                      <a:endParaRPr lang="zh-CN" altLang="en-US"/>
                    </a:p>
                  </a:txBody>
                  <a:tcPr/>
                </a:tc>
              </a:tr>
              <a:tr h="373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洗脸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眼睛，嘴巴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29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烧开水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煤气灶</a:t>
                      </a:r>
                      <a:endParaRPr lang="zh-CN" altLang="en-US"/>
                    </a:p>
                  </a:txBody>
                  <a:tcPr/>
                </a:tc>
              </a:tr>
              <a:tr h="382905">
                <a:tc grid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如果</a:t>
                      </a:r>
                      <a:r>
                        <a:rPr lang="zh-CN" altLang="en-US" sz="1800" b="1">
                          <a:sym typeface="SimSun" charset="0"/>
                        </a:rPr>
                        <a:t>烧开水时被烫伤</a:t>
                      </a:r>
                      <a:r>
                        <a:rPr lang="zh-CN" altLang="en-US" sz="1800">
                          <a:sym typeface="SimSun" charset="0"/>
                        </a:rPr>
                        <a:t>，则跳转到</a:t>
                      </a:r>
                      <a:r>
                        <a:rPr lang="zh-CN" altLang="en-US" sz="1800" b="1">
                          <a:sym typeface="SimSun" charset="0"/>
                        </a:rPr>
                        <a:t>去医院</a:t>
                      </a:r>
                      <a:endParaRPr lang="en-US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刷牙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嘴巴</a:t>
                      </a:r>
                      <a:r>
                        <a:rPr lang="zh-CN" altLang="en-US" sz="1800">
                          <a:sym typeface="+mn-ea"/>
                        </a:rPr>
                        <a:t>，手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看比站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15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眼睛</a:t>
                      </a:r>
                      <a:endParaRPr 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吃饭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30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嘴巴，手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 sz="1800">
                          <a:sym typeface="+mn-ea"/>
                        </a:rPr>
                        <a:t>拉粑粑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20 </a:t>
                      </a:r>
                      <a:r>
                        <a:rPr lang="zh-CN" altLang="en-US" sz="1800">
                          <a:sym typeface="+mn-ea"/>
                        </a:rPr>
                        <a:t>分钟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屁股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 gridSpan="3"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（无条件）跳转到</a:t>
                      </a:r>
                      <a:r>
                        <a:rPr lang="zh-CN" altLang="en-US" b="1"/>
                        <a:t>结束</a:t>
                      </a:r>
                      <a:endParaRPr lang="zh-CN" altLang="en-US" b="1"/>
                    </a:p>
                  </a:txBody>
                  <a:tcPr/>
                </a:tc>
                <a:tc hMerge="1">
                  <a:tcPr/>
                </a:tc>
                <a:tc hMerge="1"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去医院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/>
                        <a:t>10 </a:t>
                      </a:r>
                      <a:r>
                        <a:rPr lang="zh-CN" altLang="en-US"/>
                        <a:t>分钟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全身</a:t>
                      </a:r>
                      <a:endParaRPr lang="zh-CN" altLang="en-US"/>
                    </a:p>
                  </a:txBody>
                  <a:tcPr/>
                </a:tc>
              </a:tr>
              <a:tr h="3835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结束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Straight Arrow Connector 6"/>
          <p:cNvCxnSpPr/>
          <p:nvPr/>
        </p:nvCxnSpPr>
        <p:spPr>
          <a:xfrm>
            <a:off x="11767820" y="5317490"/>
            <a:ext cx="0" cy="66865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1774805" y="2247900"/>
            <a:ext cx="0" cy="98107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>
            <a:off x="11767820" y="3228975"/>
            <a:ext cx="365125" cy="2088515"/>
          </a:xfrm>
          <a:custGeom>
            <a:avLst/>
            <a:gdLst>
              <a:gd name="connisteX0" fmla="*/ 6985 w 365175"/>
              <a:gd name="connsiteY0" fmla="*/ 0 h 1679713"/>
              <a:gd name="connisteX1" fmla="*/ 310515 w 365175"/>
              <a:gd name="connsiteY1" fmla="*/ 296545 h 1679713"/>
              <a:gd name="connisteX2" fmla="*/ 324485 w 365175"/>
              <a:gd name="connsiteY2" fmla="*/ 1474470 h 1679713"/>
              <a:gd name="connisteX3" fmla="*/ 0 w 365175"/>
              <a:gd name="connsiteY3" fmla="*/ 1678940 h 16797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65176" h="1679713">
                <a:moveTo>
                  <a:pt x="6985" y="0"/>
                </a:moveTo>
                <a:cubicBezTo>
                  <a:pt x="67310" y="35560"/>
                  <a:pt x="247015" y="1905"/>
                  <a:pt x="310515" y="296545"/>
                </a:cubicBezTo>
                <a:cubicBezTo>
                  <a:pt x="374015" y="591185"/>
                  <a:pt x="386715" y="1198245"/>
                  <a:pt x="324485" y="1474470"/>
                </a:cubicBezTo>
                <a:cubicBezTo>
                  <a:pt x="262255" y="1750695"/>
                  <a:pt x="65405" y="1661795"/>
                  <a:pt x="0" y="167894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11316335" y="5661660"/>
            <a:ext cx="0" cy="324485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V="1">
            <a:off x="11323320" y="2247900"/>
            <a:ext cx="0" cy="291973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Freeform 9"/>
          <p:cNvSpPr/>
          <p:nvPr/>
        </p:nvSpPr>
        <p:spPr>
          <a:xfrm>
            <a:off x="11316335" y="5168265"/>
            <a:ext cx="365125" cy="492760"/>
          </a:xfrm>
          <a:custGeom>
            <a:avLst/>
            <a:gdLst>
              <a:gd name="connisteX0" fmla="*/ 6985 w 365175"/>
              <a:gd name="connsiteY0" fmla="*/ 0 h 1679713"/>
              <a:gd name="connisteX1" fmla="*/ 310515 w 365175"/>
              <a:gd name="connsiteY1" fmla="*/ 296545 h 1679713"/>
              <a:gd name="connisteX2" fmla="*/ 324485 w 365175"/>
              <a:gd name="connsiteY2" fmla="*/ 1474470 h 1679713"/>
              <a:gd name="connisteX3" fmla="*/ 0 w 365175"/>
              <a:gd name="connsiteY3" fmla="*/ 1678940 h 167971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</a:cxnLst>
            <a:rect l="l" t="t" r="r" b="b"/>
            <a:pathLst>
              <a:path w="365176" h="1679713">
                <a:moveTo>
                  <a:pt x="6985" y="0"/>
                </a:moveTo>
                <a:cubicBezTo>
                  <a:pt x="67310" y="35560"/>
                  <a:pt x="247015" y="1905"/>
                  <a:pt x="310515" y="296545"/>
                </a:cubicBezTo>
                <a:cubicBezTo>
                  <a:pt x="374015" y="591185"/>
                  <a:pt x="386715" y="1198245"/>
                  <a:pt x="324485" y="1474470"/>
                </a:cubicBezTo>
                <a:cubicBezTo>
                  <a:pt x="262255" y="1750695"/>
                  <a:pt x="65405" y="1661795"/>
                  <a:pt x="0" y="1678940"/>
                </a:cubicBezTo>
              </a:path>
            </a:pathLst>
          </a:cu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5634</Words>
  <Application>WPS Presentation</Application>
  <PresentationFormat>宽屏</PresentationFormat>
  <Paragraphs>588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6" baseType="lpstr">
      <vt:lpstr>Arial</vt:lpstr>
      <vt:lpstr>SimSun</vt:lpstr>
      <vt:lpstr>Wingdings</vt:lpstr>
      <vt:lpstr>Liberation Sans</vt:lpstr>
      <vt:lpstr>SimSun</vt:lpstr>
      <vt:lpstr>文泉驿微米黑</vt:lpstr>
      <vt:lpstr>SimSun</vt:lpstr>
      <vt:lpstr>Arial Black</vt:lpstr>
      <vt:lpstr>Microsoft YaHei</vt:lpstr>
      <vt:lpstr>Arial Unicode MS</vt:lpstr>
      <vt:lpstr>SimSun</vt:lpstr>
      <vt:lpstr>DroidSansMono Nerd Font</vt:lpstr>
      <vt:lpstr>MathJax_Vector</vt:lpstr>
      <vt:lpstr>Office Theme</vt:lpstr>
      <vt:lpstr>性能优化 之 无分支编程</vt:lpstr>
      <vt:lpstr>来看一个经典案例（均采用 gcc -O3）</vt:lpstr>
      <vt:lpstr>利用无分支技术优化后……</vt:lpstr>
      <vt:lpstr>图表比较：分支 vs 无分支</vt:lpstr>
      <vt:lpstr>为什么需要流水线</vt:lpstr>
      <vt:lpstr>为什么需要流水线</vt:lpstr>
      <vt:lpstr>为什么需要流水线</vt:lpstr>
      <vt:lpstr>条件跳转指令</vt:lpstr>
      <vt:lpstr>无条件跳转指令</vt:lpstr>
      <vt:lpstr>PowerPoint 演示文稿</vt:lpstr>
      <vt:lpstr>从汇编看 if-else</vt:lpstr>
      <vt:lpstr>归纳得出 if-else 转换成汇编后的固定格式</vt:lpstr>
      <vt:lpstr>编译器是如何优化 if-else 的</vt:lpstr>
      <vt:lpstr>PowerPoint 演示文稿</vt:lpstr>
      <vt:lpstr>PowerPoint 演示文稿</vt:lpstr>
      <vt:lpstr>PowerPoint 演示文稿</vt:lpstr>
      <vt:lpstr>PowerPoint 演示文稿</vt:lpstr>
      <vt:lpstr>手动进行无分支优化的方法</vt:lpstr>
      <vt:lpstr>PowerPoint 演示文稿</vt:lpstr>
      <vt:lpstr>无分支优化进阶：妙用加减乘</vt:lpstr>
      <vt:lpstr>PowerPoint 演示文稿</vt:lpstr>
      <vt:lpstr>“妙用加减乘”进行无分支优化的通用公式</vt:lpstr>
      <vt:lpstr>“妙用加减乘”进行无分支优化的通用公式</vt:lpstr>
      <vt:lpstr>“妙用加减乘”效果如何？性能测试</vt:lpstr>
      <vt:lpstr>“妙用加减乘”的优化效果如何？性能测试</vt:lpstr>
      <vt:lpstr>从汇编角度分析（-O3）</vt:lpstr>
      <vt:lpstr>PowerPoint 演示文稿</vt:lpstr>
      <vt:lpstr>PowerPoint 演示文稿</vt:lpstr>
      <vt:lpstr>“妙用加减乘”的无分支优化是万能的吗？</vt:lpstr>
      <vt:lpstr>PowerPoint 演示文稿</vt:lpstr>
      <vt:lpstr>另一个无分支优化的方法：查表法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bate</dc:creator>
  <cp:lastModifiedBy>bate</cp:lastModifiedBy>
  <cp:revision>221</cp:revision>
  <dcterms:created xsi:type="dcterms:W3CDTF">2022-08-20T08:31:57Z</dcterms:created>
  <dcterms:modified xsi:type="dcterms:W3CDTF">2022-08-20T08:31:57Z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1033-11.1.0.10702</vt:lpwstr>
  </property>
</Properties>
</file>

<file path=docProps/thumbnail.jpeg>
</file>